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4"/>
  </p:handoutMasterIdLst>
  <p:sldIdLst>
    <p:sldId id="256" r:id="rId3"/>
    <p:sldId id="257" r:id="rId4"/>
    <p:sldId id="258" r:id="rId5"/>
    <p:sldId id="259" r:id="rId6"/>
    <p:sldId id="260" r:id="rId7"/>
    <p:sldId id="261" r:id="rId8"/>
    <p:sldId id="262" r:id="rId9"/>
    <p:sldId id="263" r:id="rId10"/>
    <p:sldId id="264"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2" d="100"/>
          <a:sy n="72" d="100"/>
        </p:scale>
        <p:origin x="-2670" y="-84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54BA91-14AD-4D57-9154-023187EB31A2}" type="datetimeFigureOut">
              <a:rPr lang="en-GB" smtClean="0"/>
              <a:t>11/03/2016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E58DA1-3AF1-486C-874E-87CACBBB09D4}" type="slidenum">
              <a:rPr lang="en-GB" smtClean="0"/>
              <a:t>‹#›</a:t>
            </a:fld>
            <a:endParaRPr lang="en-GB"/>
          </a:p>
        </p:txBody>
      </p:sp>
    </p:spTree>
    <p:extLst>
      <p:ext uri="{BB962C8B-B14F-4D97-AF65-F5344CB8AC3E}">
        <p14:creationId xmlns:p14="http://schemas.microsoft.com/office/powerpoint/2010/main" val="2649956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a:t>
            </a:r>
            <a:r>
              <a:rPr kumimoji="0" lang="en-US" sz="2000" b="0" i="0" u="none" strike="noStrike" kern="1200" cap="none" spc="0" normalizeH="0" baseline="0" noProof="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11/03/2016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11/03/2016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11/03/2016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3936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40905" y="18864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03777"/>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11/03/2016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11/03/2016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3.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00256" y="915956"/>
            <a:ext cx="5784660" cy="369332"/>
          </a:xfrm>
          <a:prstGeom prst="rect">
            <a:avLst/>
          </a:prstGeom>
        </p:spPr>
        <p:txBody>
          <a:bodyPr wrap="none">
            <a:spAutoFit/>
          </a:bodyPr>
          <a:lstStyle/>
          <a:p>
            <a:pPr algn="ctr"/>
            <a:r>
              <a:rPr lang="en-GB" b="1" dirty="0">
                <a:solidFill>
                  <a:srgbClr val="C4BE59"/>
                </a:solidFill>
                <a:latin typeface="Arial" panose="020B0604020202020204" pitchFamily="34" charset="0"/>
                <a:cs typeface="Arial" panose="020B0604020202020204" pitchFamily="34" charset="0"/>
              </a:rPr>
              <a:t>Chapter </a:t>
            </a:r>
            <a:r>
              <a:rPr lang="en-GB" b="1" dirty="0" smtClean="0">
                <a:solidFill>
                  <a:srgbClr val="C4BE59"/>
                </a:solidFill>
                <a:latin typeface="Arial" panose="020B0604020202020204" pitchFamily="34" charset="0"/>
                <a:cs typeface="Arial" panose="020B0604020202020204" pitchFamily="34" charset="0"/>
              </a:rPr>
              <a:t>9:</a:t>
            </a:r>
            <a:r>
              <a:rPr lang="en-GB" b="1" dirty="0">
                <a:solidFill>
                  <a:srgbClr val="C4BE59"/>
                </a:solidFill>
                <a:latin typeface="Arial" panose="020B0604020202020204" pitchFamily="34" charset="0"/>
                <a:cs typeface="Arial" panose="020B0604020202020204" pitchFamily="34" charset="0"/>
              </a:rPr>
              <a:t> </a:t>
            </a:r>
            <a:r>
              <a:rPr lang="en-GB" b="1" dirty="0" smtClean="0">
                <a:solidFill>
                  <a:srgbClr val="C4BE59"/>
                </a:solidFill>
                <a:latin typeface="Arial" panose="020B0604020202020204" pitchFamily="34" charset="0"/>
                <a:cs typeface="Arial" panose="020B0604020202020204" pitchFamily="34" charset="0"/>
              </a:rPr>
              <a:t>Power, Politics, and the World Economy</a:t>
            </a:r>
            <a:endParaRPr lang="en-GB" b="1"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400" b="1" dirty="0"/>
              <a:t>Economic Nationalism –This school of thought does not think the invisible hand of the economy will result in the best economic outcome for a developing state. The state should guide and develop the market by nurturing key industries, building banks, and planning institutions that will streamline future economic growth. These capitalists do believe international trade can be beneficial, but only under certain conditions. Of principal concern are relative gains, where potential adversaries may disproportionately gain more from certain economic relations. </a:t>
            </a:r>
          </a:p>
        </p:txBody>
      </p:sp>
      <p:sp>
        <p:nvSpPr>
          <p:cNvPr id="3" name="Rectangle 2"/>
          <p:cNvSpPr/>
          <p:nvPr/>
        </p:nvSpPr>
        <p:spPr>
          <a:xfrm>
            <a:off x="0" y="1916832"/>
            <a:ext cx="4545616" cy="4053417"/>
          </a:xfrm>
          <a:prstGeom prst="rect">
            <a:avLst/>
          </a:prstGeom>
        </p:spPr>
        <p:txBody>
          <a:bodyPr wrap="square">
            <a:spAutoFit/>
          </a:bodyPr>
          <a:lstStyle/>
          <a:p>
            <a:pPr marL="742950" lvl="1" indent="-285750">
              <a:buFont typeface="Wingdings" panose="05000000000000000000" pitchFamily="2" charset="2"/>
              <a:buChar char="Ø"/>
              <a:defRPr/>
            </a:pPr>
            <a:r>
              <a:rPr lang="en-US" sz="1170" kern="0" dirty="0" smtClean="0">
                <a:solidFill>
                  <a:schemeClr val="accent3"/>
                </a:solidFill>
                <a:latin typeface="Arial" panose="020B0604020202020204" pitchFamily="34" charset="0"/>
                <a:cs typeface="Arial" panose="020B0604020202020204" pitchFamily="34" charset="0"/>
              </a:rPr>
              <a:t>Economic nationalism will provide a nice balance between the high potential growth of economic liberalism and the extreme stability of Marxism. Your government will help foster infant industry growth and provide the broader economy with the tools and institutions that are key to fostering a healthy economy. Given the lack of a pre-existing economic infrastructure in South Sudan, this hybrid approach could be the quickest route to stable economic growth and the economic resources for developing a military. </a:t>
            </a:r>
          </a:p>
          <a:p>
            <a:pPr marL="742950" lvl="1" indent="-285750">
              <a:buFont typeface="Wingdings" panose="05000000000000000000" pitchFamily="2" charset="2"/>
              <a:buChar char="Ø"/>
              <a:defRPr/>
            </a:pPr>
            <a:r>
              <a:rPr lang="en-US" sz="1170" kern="0" dirty="0" smtClean="0">
                <a:solidFill>
                  <a:schemeClr val="accent3"/>
                </a:solidFill>
                <a:latin typeface="Arial" panose="020B0604020202020204" pitchFamily="34" charset="0"/>
                <a:cs typeface="Arial" panose="020B0604020202020204" pitchFamily="34" charset="0"/>
              </a:rPr>
              <a:t>Economic nationalism will also slowly </a:t>
            </a:r>
            <a:r>
              <a:rPr lang="en-US" sz="1170" kern="0" dirty="0">
                <a:solidFill>
                  <a:schemeClr val="accent3"/>
                </a:solidFill>
                <a:latin typeface="Arial" panose="020B0604020202020204" pitchFamily="34" charset="0"/>
                <a:cs typeface="Arial" panose="020B0604020202020204" pitchFamily="34" charset="0"/>
              </a:rPr>
              <a:t>open up South Sudanese industries to the global economic forces of international trade and foreign direct investment. </a:t>
            </a:r>
            <a:r>
              <a:rPr lang="en-US" sz="1170" kern="0" dirty="0" smtClean="0">
                <a:solidFill>
                  <a:schemeClr val="accent3"/>
                </a:solidFill>
                <a:latin typeface="Arial" panose="020B0604020202020204" pitchFamily="34" charset="0"/>
                <a:cs typeface="Arial" panose="020B0604020202020204" pitchFamily="34" charset="0"/>
              </a:rPr>
              <a:t>Once your firms are ready to compete in international markets, this </a:t>
            </a:r>
            <a:r>
              <a:rPr lang="en-US" sz="1170" kern="0" dirty="0">
                <a:solidFill>
                  <a:schemeClr val="accent3"/>
                </a:solidFill>
                <a:latin typeface="Arial" panose="020B0604020202020204" pitchFamily="34" charset="0"/>
                <a:cs typeface="Arial" panose="020B0604020202020204" pitchFamily="34" charset="0"/>
              </a:rPr>
              <a:t>will have two effects. First, it will help maximize economic growth through competition and new resources importation. Second, it will help create linkages between South Sudan and potential international allies. For example, if the US starts importing South Sudanese oil, they will have an incentive to keep the region free of conflict because they would want oil prices to remain stable.</a:t>
            </a:r>
          </a:p>
        </p:txBody>
      </p:sp>
      <p:sp>
        <p:nvSpPr>
          <p:cNvPr id="4" name="Rectangle 3"/>
          <p:cNvSpPr/>
          <p:nvPr/>
        </p:nvSpPr>
        <p:spPr>
          <a:xfrm>
            <a:off x="4545616" y="1916832"/>
            <a:ext cx="4346864" cy="2677656"/>
          </a:xfrm>
          <a:prstGeom prst="rect">
            <a:avLst/>
          </a:prstGeom>
        </p:spPr>
        <p:txBody>
          <a:bodyPr wrap="square">
            <a:spAutoFit/>
          </a:bodyPr>
          <a:lstStyle/>
          <a:p>
            <a:pPr marL="628650" lvl="1" indent="-1714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In the short term, your firms will not engage with the global economy. As a result, South Sudan will not be able to create deep economic linkages with other key players in the international economy for at a least few years. This means that even though in the long run South Sudan will likely be able to gain security assurances and allies, in the short run, South Sudan may be on its own for defense. </a:t>
            </a:r>
          </a:p>
          <a:p>
            <a:pPr marL="628650" lvl="1" indent="-1714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Economic nationalism also constricts competition, thus decreasing the incentives for firms to quickly innovate and maximize efficiency. Therefore, South Sudan’s economic growth potential will be lower in an economic nationalist system than in an economic liberalist system.  </a:t>
            </a: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62298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Marxism – Marxist socialism, in practice, results in a communist economy. Marxists argue that open economic systems, such as capitalism, only benefit the capitalist </a:t>
            </a:r>
            <a:r>
              <a:rPr lang="en-US" sz="1800" b="1" dirty="0" smtClean="0"/>
              <a:t>upper class </a:t>
            </a:r>
            <a:r>
              <a:rPr lang="en-US" sz="1800" b="1" dirty="0"/>
              <a:t>at the expense of the majority of society, the working class. Marxists also believe status-quo international trade systems only serve the interests of the richest, capitalist states.</a:t>
            </a:r>
          </a:p>
        </p:txBody>
      </p:sp>
      <p:sp>
        <p:nvSpPr>
          <p:cNvPr id="3" name="Rectangle 2"/>
          <p:cNvSpPr/>
          <p:nvPr/>
        </p:nvSpPr>
        <p:spPr>
          <a:xfrm>
            <a:off x="4572000" y="1985107"/>
            <a:ext cx="4320480" cy="3893374"/>
          </a:xfrm>
          <a:prstGeom prst="rect">
            <a:avLst/>
          </a:prstGeom>
        </p:spPr>
        <p:txBody>
          <a:bodyPr wrap="square">
            <a:spAutoFit/>
          </a:bodyPr>
          <a:lstStyle/>
          <a:p>
            <a:pPr marL="742950" lvl="1" indent="-2857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Marxism has the lowest ceiling for potential economic growth out of all three schools of thought. This is because this system minimizes competition within industries, thus eliminating the incentives for firms to innovate, offer cheaper prices, and maximize efficiency. </a:t>
            </a:r>
            <a:r>
              <a:rPr lang="en-US" sz="1300" smtClean="0">
                <a:latin typeface="Arial" panose="020B0604020202020204" pitchFamily="34" charset="0"/>
                <a:cs typeface="Arial" panose="020B0604020202020204" pitchFamily="34" charset="0"/>
              </a:rPr>
              <a:t>The long-term </a:t>
            </a:r>
            <a:r>
              <a:rPr lang="en-US" sz="1300" dirty="0" smtClean="0">
                <a:latin typeface="Arial" panose="020B0604020202020204" pitchFamily="34" charset="0"/>
                <a:cs typeface="Arial" panose="020B0604020202020204" pitchFamily="34" charset="0"/>
              </a:rPr>
              <a:t>economic stability of South Sudan will be in jeopardy, especially considering the lack of a strong preexisting economic infrastructure. </a:t>
            </a:r>
          </a:p>
          <a:p>
            <a:pPr marL="742950" lvl="1" indent="-2857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Even though South Sudan would still likely sell its oil resources in global markets, your country would likely not garner security assurances from key players in the international system. The lack of competition means your energy firms will be subpar and unable to compete with low oil prices globally. As a result, the international community will not value your oil reserves highly. </a:t>
            </a:r>
            <a:endParaRPr lang="en-US" sz="1300" dirty="0">
              <a:latin typeface="Arial" panose="020B0604020202020204" pitchFamily="34" charset="0"/>
              <a:cs typeface="Arial" panose="020B0604020202020204" pitchFamily="34" charset="0"/>
            </a:endParaRPr>
          </a:p>
        </p:txBody>
      </p:sp>
      <p:sp>
        <p:nvSpPr>
          <p:cNvPr id="4" name="Rectangle 3"/>
          <p:cNvSpPr/>
          <p:nvPr/>
        </p:nvSpPr>
        <p:spPr>
          <a:xfrm>
            <a:off x="251520" y="1951114"/>
            <a:ext cx="4320480" cy="1492716"/>
          </a:xfrm>
          <a:prstGeom prst="rect">
            <a:avLst/>
          </a:prstGeom>
        </p:spPr>
        <p:txBody>
          <a:bodyPr wrap="square">
            <a:spAutoFit/>
          </a:bodyPr>
          <a:lstStyle/>
          <a:p>
            <a:pPr marL="628650" lvl="1" indent="-1714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Your government will nationalize many key industries and commandeer most valuable resources. As a result, South Sudan will be able to develop and field a military in the short run. </a:t>
            </a:r>
          </a:p>
          <a:p>
            <a:pPr marL="628650" lvl="1" indent="-1714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Also in the short run, Marxist socialism may provide for the most stable economy with little risk of civil unrest due to income inequality.</a:t>
            </a:r>
            <a:endParaRPr 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587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4392488" cy="5078313"/>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It is 2030. Imagine you are the Secretary of Commerce for the United States. China has just announced a new 20-year plan for conventional and nuclear military modernization contingent upon strong economic growth. The President asks for your recommendation on what should be done. What do you think the US should do?</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China has gained economic and political influence in the international sphere over the last 15 years. The Asia Pacific seems to be split into two halves along lines of loyalty to the US and China.</a:t>
            </a: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overall international system is still led by the US, but China is making strong gains as a result of its rise in economic and military influence. </a:t>
            </a: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As a result of the Asia Rebalance (also known as the ‘Asia Pivot’), American-Chinese tensions have threatened to escalate to the point of military conflict multiple times in hotspots such as the South China Seas, East China Seas, and Taiwan. </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US and China are both strongly dependent upon trade relations with one another for economic stability and growth. </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Currently, the US enjoys both conventional and nuclear military advantages over China, but the Chinese plan for modernization may disrupt those asymmetrical advantages. </a:t>
            </a: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5262979"/>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Sever economic ties with China </a:t>
            </a:r>
            <a:r>
              <a:rPr lang="en-US" sz="1200" dirty="0" smtClean="0">
                <a:solidFill>
                  <a:schemeClr val="accent3"/>
                </a:solidFill>
                <a:latin typeface="Arial" panose="020B0604020202020204" pitchFamily="34" charset="0"/>
                <a:cs typeface="Arial" panose="020B0604020202020204" pitchFamily="34" charset="0"/>
              </a:rPr>
              <a:t>– The number one priority for the US is to maintain asymmetrical military advantages over China. If China were to overtake the US as the world’s military and economic hegemon, then the US-led international system would be at severe risk of being toppled.</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Place tariffs and NTBs on China </a:t>
            </a:r>
            <a:r>
              <a:rPr lang="en-US" sz="1200" dirty="0" smtClean="0">
                <a:solidFill>
                  <a:schemeClr val="accent3"/>
                </a:solidFill>
                <a:latin typeface="Arial" panose="020B0604020202020204" pitchFamily="34" charset="0"/>
                <a:cs typeface="Arial" panose="020B0604020202020204" pitchFamily="34" charset="0"/>
              </a:rPr>
              <a:t>– Severing ties with China would be too aggressive, instead, you think the US should pressure Chinese economic growth with protectionist policies in industries where it enjoys relative gains from trade relations.</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Initiate and lead allied protectionism against China </a:t>
            </a:r>
            <a:r>
              <a:rPr lang="en-US" sz="1200" dirty="0" smtClean="0">
                <a:solidFill>
                  <a:schemeClr val="accent3"/>
                </a:solidFill>
                <a:latin typeface="Arial" panose="020B0604020202020204" pitchFamily="34" charset="0"/>
                <a:cs typeface="Arial" panose="020B0604020202020204" pitchFamily="34" charset="0"/>
              </a:rPr>
              <a:t>– You think that not only should the US pressure Chinese economic growth with tariffs and NTBs on key industries, but that it is important to try to get US allies to do the same.</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Initiate a war </a:t>
            </a:r>
            <a:r>
              <a:rPr lang="en-US" sz="1200" dirty="0" smtClean="0">
                <a:solidFill>
                  <a:schemeClr val="accent3"/>
                </a:solidFill>
                <a:latin typeface="Arial" panose="020B0604020202020204" pitchFamily="34" charset="0"/>
                <a:cs typeface="Arial" panose="020B0604020202020204" pitchFamily="34" charset="0"/>
              </a:rPr>
              <a:t>– China’s economic resources and population are larger than those of the US, so the US should attempt to destabilize China before it inevitably becomes militarily and economically superior to the US.</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6" action="ppaction://hlinksldjump"/>
              </a:rPr>
              <a:t>Do nothing </a:t>
            </a:r>
            <a:r>
              <a:rPr lang="en-US" sz="1200" dirty="0" smtClean="0">
                <a:solidFill>
                  <a:schemeClr val="accent3"/>
                </a:solidFill>
                <a:latin typeface="Arial" panose="020B0604020202020204" pitchFamily="34" charset="0"/>
                <a:cs typeface="Arial" panose="020B0604020202020204" pitchFamily="34" charset="0"/>
              </a:rPr>
              <a:t>– Economic interdependence will ensure China and the US do not ever go to war. If the US were to respond with protectionism now, then conflict would be more likely and the US economy would suffer too. </a:t>
            </a:r>
            <a:endParaRPr lang="en-US" sz="12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2074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t>Sever economic ties with China – The number one priority for the US is to maintain asymmetrical military advantages over China. If China were to overtake the US as the world’s military and economic hegemon, then the US-led international system </a:t>
            </a:r>
            <a:r>
              <a:rPr lang="en-US" sz="1600" b="1" dirty="0" smtClean="0"/>
              <a:t>would be </a:t>
            </a:r>
            <a:r>
              <a:rPr lang="en-US" sz="1600" b="1" dirty="0"/>
              <a:t>at severe risk of being toppled.</a:t>
            </a:r>
          </a:p>
        </p:txBody>
      </p:sp>
      <p:sp>
        <p:nvSpPr>
          <p:cNvPr id="3" name="Rectangle 2"/>
          <p:cNvSpPr/>
          <p:nvPr/>
        </p:nvSpPr>
        <p:spPr>
          <a:xfrm>
            <a:off x="251520" y="1988840"/>
            <a:ext cx="4320480" cy="1600438"/>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Severing economic ties with China will stunt Chinese economic growth, ensuring they are unable to modernize their conventional military capabilities and nuclear arsenal. Maintaining American military superiority may prolong (potentially indefinitely) the US-led international order. </a:t>
            </a:r>
            <a:endParaRPr lang="en-GB"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72000" y="1988840"/>
            <a:ext cx="4320480" cy="3754874"/>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Severing economic ties with China would increase the likelihood of military conflict with China for two reasons. First, it could be perceived as an act of aggression by the US as a pre-requisite to war. The CCP could respond by first-striking the US. Second, it would undermine the economic interdependence that mediates tensions from escalating currently. Without economic linkages, </a:t>
            </a:r>
            <a:r>
              <a:rPr lang="en-GB" sz="1400" dirty="0">
                <a:solidFill>
                  <a:schemeClr val="accent3"/>
                </a:solidFill>
                <a:latin typeface="Arial" panose="020B0604020202020204" pitchFamily="34" charset="0"/>
                <a:cs typeface="Arial" panose="020B0604020202020204" pitchFamily="34" charset="0"/>
              </a:rPr>
              <a:t>a</a:t>
            </a:r>
            <a:r>
              <a:rPr lang="en-GB" sz="1400" dirty="0" smtClean="0">
                <a:solidFill>
                  <a:schemeClr val="accent3"/>
                </a:solidFill>
                <a:latin typeface="Arial" panose="020B0604020202020204" pitchFamily="34" charset="0"/>
                <a:cs typeface="Arial" panose="020B0604020202020204" pitchFamily="34" charset="0"/>
              </a:rPr>
              <a:t>ny future dispute would be much more likely to escalate to military blows.</a:t>
            </a: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This would also hurt the US economy severely. Many firms would go out of business as their number one trade partner is taken away from them. You should expect widespread unemployment, minimized investment, and long-term economic stagnation. </a:t>
            </a:r>
            <a:endParaRPr lang="en-GB" sz="14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627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Place tariffs and NTBs on China – Severing ties with China would be too aggressive, instead, you think the US should pressure Chinese economic growth with protectionist policies in industries where it enjoys relative gains from trade relations.</a:t>
            </a:r>
          </a:p>
        </p:txBody>
      </p:sp>
      <p:sp>
        <p:nvSpPr>
          <p:cNvPr id="4" name="Rectangle 3"/>
          <p:cNvSpPr/>
          <p:nvPr/>
        </p:nvSpPr>
        <p:spPr>
          <a:xfrm>
            <a:off x="179512" y="1988840"/>
            <a:ext cx="4392488" cy="2893100"/>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These protectionist policies will </a:t>
            </a:r>
            <a:r>
              <a:rPr lang="en-GB" sz="1400" dirty="0">
                <a:solidFill>
                  <a:schemeClr val="accent3"/>
                </a:solidFill>
                <a:latin typeface="Arial" panose="020B0604020202020204" pitchFamily="34" charset="0"/>
                <a:cs typeface="Arial" panose="020B0604020202020204" pitchFamily="34" charset="0"/>
              </a:rPr>
              <a:t>stunt Chinese economic growth, ensuring they are unable to modernize their conventional military capabilities and nuclear arsenal. Maintaining American military superiority may prolong (potentially indefinitely) the US-led international order. </a:t>
            </a:r>
            <a:endParaRPr lang="en-GB" sz="14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Protectionist policies in only a few industries will probably not be perceived as overly aggressive and likely would not result in a strong CCP response. </a:t>
            </a: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Since the economic costs would be incurred unilaterally, you would not run the risk of alienating allies. </a:t>
            </a:r>
            <a:endParaRPr lang="en-GB" sz="1400" dirty="0">
              <a:solidFill>
                <a:schemeClr val="accent3"/>
              </a:solidFill>
              <a:latin typeface="Arial" panose="020B0604020202020204" pitchFamily="34" charset="0"/>
              <a:cs typeface="Arial" panose="020B0604020202020204" pitchFamily="34" charset="0"/>
            </a:endParaRPr>
          </a:p>
        </p:txBody>
      </p:sp>
      <p:sp>
        <p:nvSpPr>
          <p:cNvPr id="5" name="Rectangle 4"/>
          <p:cNvSpPr/>
          <p:nvPr/>
        </p:nvSpPr>
        <p:spPr>
          <a:xfrm>
            <a:off x="4565891" y="1982450"/>
            <a:ext cx="4326589" cy="3693319"/>
          </a:xfrm>
          <a:prstGeom prst="rect">
            <a:avLst/>
          </a:prstGeom>
        </p:spPr>
        <p:txBody>
          <a:bodyPr wrap="square">
            <a:spAutoFit/>
          </a:bodyPr>
          <a:lstStyle/>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China would definitely reciprocate with protectionist policies in industries where the US enjoys relative gains. The overall result to the US economy would be quite severe. Firms would see their business with their number one importer declining, forcing them to incur internal costs such as lay-offs, lack of innovation, and divestment. You can definitely expect US economic growth to decline substantially for the foreseeable future. </a:t>
            </a: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If China responded excessively with its protectionist policies, then a trade war may be on the horizon. That scenario threatens to lead to broader disruptions in economic linkages and interdependence</a:t>
            </a:r>
            <a:r>
              <a:rPr lang="en-US" sz="1300" dirty="0">
                <a:solidFill>
                  <a:schemeClr val="accent3"/>
                </a:solidFill>
                <a:latin typeface="Arial" panose="020B0604020202020204" pitchFamily="34" charset="0"/>
                <a:cs typeface="Arial" panose="020B0604020202020204" pitchFamily="34" charset="0"/>
              </a:rPr>
              <a:t>. Any future dispute would be much more likely to escalate to military blows without the high costs of disruption formed from economic linkages</a:t>
            </a:r>
            <a:r>
              <a:rPr lang="en-US" sz="1300" dirty="0" smtClean="0">
                <a:solidFill>
                  <a:schemeClr val="accent3"/>
                </a:solidFill>
                <a:latin typeface="Arial" panose="020B0604020202020204" pitchFamily="34" charset="0"/>
                <a:cs typeface="Arial" panose="020B0604020202020204" pitchFamily="34" charset="0"/>
              </a:rPr>
              <a:t>.</a:t>
            </a:r>
            <a:endParaRPr lang="en-US" sz="13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10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b="1" dirty="0"/>
              <a:t>Initiate and lead allied protectionism against China – You think that not only should the US pressure Chinese economic growth with tariffs and NTBs on key industries, but that it is important to try to get US allies to do the same.</a:t>
            </a:r>
          </a:p>
        </p:txBody>
      </p:sp>
      <p:sp>
        <p:nvSpPr>
          <p:cNvPr id="3" name="Rectangle 2"/>
          <p:cNvSpPr/>
          <p:nvPr/>
        </p:nvSpPr>
        <p:spPr>
          <a:xfrm>
            <a:off x="3851920" y="1988840"/>
            <a:ext cx="5004048" cy="3970318"/>
          </a:xfrm>
          <a:prstGeom prst="rect">
            <a:avLst/>
          </a:prstGeom>
        </p:spPr>
        <p:txBody>
          <a:bodyPr wrap="square">
            <a:spAutoFit/>
          </a:bodyPr>
          <a:lstStyle/>
          <a:p>
            <a:pPr marL="742950" lvl="1" indent="-2857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China would definitely reciprocate with protectionist policies in industries where the US enjoys relative gains. The overall result to the US economy would be </a:t>
            </a:r>
            <a:r>
              <a:rPr lang="en-US" sz="1200" dirty="0" smtClean="0">
                <a:solidFill>
                  <a:schemeClr val="accent3"/>
                </a:solidFill>
                <a:latin typeface="Arial" panose="020B0604020202020204" pitchFamily="34" charset="0"/>
                <a:cs typeface="Arial" panose="020B0604020202020204" pitchFamily="34" charset="0"/>
              </a:rPr>
              <a:t>severe</a:t>
            </a:r>
            <a:r>
              <a:rPr lang="en-US" sz="1200" dirty="0">
                <a:solidFill>
                  <a:schemeClr val="accent3"/>
                </a:solidFill>
                <a:latin typeface="Arial" panose="020B0604020202020204" pitchFamily="34" charset="0"/>
                <a:cs typeface="Arial" panose="020B0604020202020204" pitchFamily="34" charset="0"/>
              </a:rPr>
              <a:t>. Firms would see their business with their number one importer declining, forcing them to incur internal costs such as lay-offs, lack of innovation, and divestment. You can definitely expect US economic growth to decline substantially for the foreseeable future. </a:t>
            </a:r>
          </a:p>
          <a:p>
            <a:pPr marL="742950" lvl="1" indent="-2857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If China responded excessively with </a:t>
            </a:r>
            <a:r>
              <a:rPr lang="en-US" sz="1200" dirty="0" smtClean="0">
                <a:solidFill>
                  <a:schemeClr val="accent3"/>
                </a:solidFill>
                <a:latin typeface="Arial" panose="020B0604020202020204" pitchFamily="34" charset="0"/>
                <a:cs typeface="Arial" panose="020B0604020202020204" pitchFamily="34" charset="0"/>
              </a:rPr>
              <a:t>its own </a:t>
            </a:r>
            <a:r>
              <a:rPr lang="en-US" sz="1200" dirty="0">
                <a:solidFill>
                  <a:schemeClr val="accent3"/>
                </a:solidFill>
                <a:latin typeface="Arial" panose="020B0604020202020204" pitchFamily="34" charset="0"/>
                <a:cs typeface="Arial" panose="020B0604020202020204" pitchFamily="34" charset="0"/>
              </a:rPr>
              <a:t>protectionist policies, then a trade war may be on the horizon. That scenario threatens to lead to broader disruptions in economic linkages and interdependence. </a:t>
            </a:r>
            <a:r>
              <a:rPr lang="en-US" sz="1200" dirty="0" smtClean="0">
                <a:solidFill>
                  <a:schemeClr val="accent3"/>
                </a:solidFill>
                <a:latin typeface="Arial" panose="020B0604020202020204" pitchFamily="34" charset="0"/>
                <a:cs typeface="Arial" panose="020B0604020202020204" pitchFamily="34" charset="0"/>
              </a:rPr>
              <a:t>Without economic linkages, any </a:t>
            </a:r>
            <a:r>
              <a:rPr lang="en-US" sz="1200" dirty="0">
                <a:solidFill>
                  <a:schemeClr val="accent3"/>
                </a:solidFill>
                <a:latin typeface="Arial" panose="020B0604020202020204" pitchFamily="34" charset="0"/>
                <a:cs typeface="Arial" panose="020B0604020202020204" pitchFamily="34" charset="0"/>
              </a:rPr>
              <a:t>future dispute would be much more likely to escalate to military </a:t>
            </a:r>
            <a:r>
              <a:rPr lang="en-US" sz="1200" dirty="0" smtClean="0">
                <a:solidFill>
                  <a:schemeClr val="accent3"/>
                </a:solidFill>
                <a:latin typeface="Arial" panose="020B0604020202020204" pitchFamily="34" charset="0"/>
                <a:cs typeface="Arial" panose="020B0604020202020204" pitchFamily="34" charset="0"/>
              </a:rPr>
              <a:t>blows.</a:t>
            </a:r>
          </a:p>
          <a:p>
            <a:pPr marL="742950" lvl="1"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If your allies do not agree to adopt protectionist measures against China, then that would send a strong signal that they are not willing to incur costs to maintain a US-led international order. This would likely embolden Chinese allies to more strongly commit to supporting a China-led international order because they would no longer be deterred by the threat of US’ allied interference. </a:t>
            </a:r>
            <a:endParaRPr lang="en-US" sz="12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251520" y="1988840"/>
            <a:ext cx="3600400" cy="3693319"/>
          </a:xfrm>
          <a:prstGeom prst="rect">
            <a:avLst/>
          </a:prstGeom>
        </p:spPr>
        <p:txBody>
          <a:bodyPr wrap="square">
            <a:spAutoFit/>
          </a:bodyPr>
          <a:lstStyle/>
          <a:p>
            <a:pPr marL="285750" lvl="0" indent="-285750">
              <a:buFont typeface="Wingdings" panose="05000000000000000000" pitchFamily="2" charset="2"/>
              <a:buChar char="Ø"/>
            </a:pPr>
            <a:r>
              <a:rPr lang="en-US" sz="1300" dirty="0">
                <a:solidFill>
                  <a:srgbClr val="FFFFFF"/>
                </a:solidFill>
                <a:latin typeface="Arial" panose="020B0604020202020204" pitchFamily="34" charset="0"/>
                <a:cs typeface="Arial" panose="020B0604020202020204" pitchFamily="34" charset="0"/>
              </a:rPr>
              <a:t>These protectionist policies will stunt Chinese economic growth, ensuring they are unable to modernize their conventional military capabilities and nuclear arsenal. Maintaining American military superiority may prolong (potentially indefinitely) the US-led international order. </a:t>
            </a:r>
          </a:p>
          <a:p>
            <a:pPr marL="285750" lvl="0" indent="-285750">
              <a:buFont typeface="Wingdings" panose="05000000000000000000" pitchFamily="2" charset="2"/>
              <a:buChar char="Ø"/>
            </a:pPr>
            <a:r>
              <a:rPr lang="en-US" sz="1300" dirty="0">
                <a:solidFill>
                  <a:srgbClr val="FFFFFF"/>
                </a:solidFill>
                <a:latin typeface="Arial" panose="020B0604020202020204" pitchFamily="34" charset="0"/>
                <a:cs typeface="Arial" panose="020B0604020202020204" pitchFamily="34" charset="0"/>
              </a:rPr>
              <a:t>Protectionist policies in only a few industries will probably not be perceived as overly aggressive and likely would not result in a </a:t>
            </a:r>
            <a:r>
              <a:rPr lang="en-US" sz="1300" dirty="0" smtClean="0">
                <a:solidFill>
                  <a:srgbClr val="FFFFFF"/>
                </a:solidFill>
                <a:latin typeface="Arial" panose="020B0604020202020204" pitchFamily="34" charset="0"/>
                <a:cs typeface="Arial" panose="020B0604020202020204" pitchFamily="34" charset="0"/>
              </a:rPr>
              <a:t>strong Chinese Communist Party (CCP) </a:t>
            </a:r>
            <a:r>
              <a:rPr lang="en-US" sz="1300" dirty="0">
                <a:solidFill>
                  <a:srgbClr val="FFFFFF"/>
                </a:solidFill>
                <a:latin typeface="Arial" panose="020B0604020202020204" pitchFamily="34" charset="0"/>
                <a:cs typeface="Arial" panose="020B0604020202020204" pitchFamily="34" charset="0"/>
              </a:rPr>
              <a:t>response. </a:t>
            </a:r>
            <a:endParaRPr lang="en-US" sz="1300" dirty="0" smtClean="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1300" dirty="0" smtClean="0">
                <a:solidFill>
                  <a:srgbClr val="FFFFFF"/>
                </a:solidFill>
                <a:latin typeface="Arial" panose="020B0604020202020204" pitchFamily="34" charset="0"/>
                <a:cs typeface="Arial" panose="020B0604020202020204" pitchFamily="34" charset="0"/>
              </a:rPr>
              <a:t>If your allies heed your call for widespread protectionism against China, then that will send a reaffirming signal of commitment from key players in the international sphere to maintaining a US-led international order.</a:t>
            </a:r>
            <a:endParaRPr lang="en-US" sz="1300" dirty="0">
              <a:solidFill>
                <a:srgbClr val="FFFFFF"/>
              </a:solidFill>
              <a:latin typeface="Arial" panose="020B0604020202020204" pitchFamily="34" charset="0"/>
              <a:cs typeface="Arial" panose="020B0604020202020204" pitchFamily="34" charset="0"/>
            </a:endParaRPr>
          </a:p>
        </p:txBody>
      </p:sp>
      <p:sp>
        <p:nvSpPr>
          <p:cNvPr id="6" name="Rectangle 5"/>
          <p:cNvSpPr/>
          <p:nvPr/>
        </p:nvSpPr>
        <p:spPr>
          <a:xfrm>
            <a:off x="5199063" y="-2993042"/>
            <a:ext cx="2286000" cy="584775"/>
          </a:xfrm>
          <a:prstGeom prst="rect">
            <a:avLst/>
          </a:prstGeom>
        </p:spPr>
        <p:txBody>
          <a:bodyPr>
            <a:spAutoFit/>
          </a:bodyPr>
          <a:lstStyle/>
          <a:p>
            <a:pPr marL="742950" lvl="1" indent="-285750">
              <a:buFont typeface="Wingdings" panose="05000000000000000000" pitchFamily="2" charset="2"/>
              <a:buChar char="Ø"/>
            </a:pPr>
            <a:endParaRPr lang="en-US" sz="16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2000" b="1" dirty="0"/>
              <a:t>Initiate a war – China’s economic resources and population are larger than those of the </a:t>
            </a:r>
            <a:r>
              <a:rPr lang="en-US" sz="2000" b="1" dirty="0" smtClean="0"/>
              <a:t>US, </a:t>
            </a:r>
            <a:r>
              <a:rPr lang="en-US" sz="2000" b="1" dirty="0"/>
              <a:t>so </a:t>
            </a:r>
            <a:r>
              <a:rPr lang="en-US" sz="2000" b="1" dirty="0" smtClean="0"/>
              <a:t>the US </a:t>
            </a:r>
            <a:r>
              <a:rPr lang="en-US" sz="2000" b="1" dirty="0"/>
              <a:t>should attempt to destabilize China before </a:t>
            </a:r>
            <a:r>
              <a:rPr lang="en-US" sz="2000" b="1" dirty="0" smtClean="0"/>
              <a:t>it </a:t>
            </a:r>
            <a:r>
              <a:rPr lang="en-US" sz="2000" b="1" dirty="0"/>
              <a:t>inevitably </a:t>
            </a:r>
            <a:r>
              <a:rPr lang="en-US" sz="2000" b="1" dirty="0" smtClean="0"/>
              <a:t>becomes </a:t>
            </a:r>
            <a:r>
              <a:rPr lang="en-US" sz="2000" b="1" dirty="0"/>
              <a:t>militarily and economically superior to the US.</a:t>
            </a:r>
          </a:p>
        </p:txBody>
      </p:sp>
      <p:sp>
        <p:nvSpPr>
          <p:cNvPr id="3" name="Rectangle 2"/>
          <p:cNvSpPr/>
          <p:nvPr/>
        </p:nvSpPr>
        <p:spPr>
          <a:xfrm>
            <a:off x="107504" y="1997428"/>
            <a:ext cx="4392488" cy="369332"/>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There are no pros.</a:t>
            </a:r>
            <a:endParaRPr kumimoji="0" lang="en-US"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TextBox 3"/>
          <p:cNvSpPr txBox="1"/>
          <p:nvPr/>
        </p:nvSpPr>
        <p:spPr>
          <a:xfrm>
            <a:off x="4620088" y="1996414"/>
            <a:ext cx="4248472" cy="3970318"/>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This war would likely be the beginning of World War III. The world will split into two blocs, the Chinese bloc and the American bloc. This split would result in multiple proxy conflicts between allies and adversaries and destabilize international relations for the foreseeable future. </a:t>
            </a: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Given technological advances in military capabilities, you can expect many more millions of civilians to die in this war than any other war in history.</a:t>
            </a: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This war also has the potential to escalate to the nuclear level once one side feels it is about to lose the conventional war. A first strike of nuclear weapons will be retaliated with modernized second-strike capabilities, setting off </a:t>
            </a:r>
            <a:r>
              <a:rPr lang="en-US" sz="1400" dirty="0">
                <a:solidFill>
                  <a:schemeClr val="accent3"/>
                </a:solidFill>
                <a:latin typeface="Arial" panose="020B0604020202020204" pitchFamily="34" charset="0"/>
                <a:cs typeface="Arial" panose="020B0604020202020204" pitchFamily="34" charset="0"/>
              </a:rPr>
              <a:t>a catastrophic </a:t>
            </a:r>
            <a:r>
              <a:rPr lang="en-US" sz="1400" dirty="0" smtClean="0">
                <a:solidFill>
                  <a:schemeClr val="accent3"/>
                </a:solidFill>
                <a:latin typeface="Arial" panose="020B0604020202020204" pitchFamily="34" charset="0"/>
                <a:cs typeface="Arial" panose="020B0604020202020204" pitchFamily="34" charset="0"/>
              </a:rPr>
              <a:t>nuclear </a:t>
            </a:r>
            <a:r>
              <a:rPr lang="en-US" sz="1400" dirty="0" smtClean="0">
                <a:solidFill>
                  <a:schemeClr val="accent3"/>
                </a:solidFill>
                <a:latin typeface="Arial" panose="020B0604020202020204" pitchFamily="34" charset="0"/>
                <a:cs typeface="Arial" panose="020B0604020202020204" pitchFamily="34" charset="0"/>
              </a:rPr>
              <a:t>war. </a:t>
            </a:r>
            <a:endParaRPr lang="en-GB" sz="14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50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Do nothing – Economic interdependence will ensure China and the US do not ever go to war. If the US were to respond with protectionism now, then conflict would be more likely and the US economy would suffer too. </a:t>
            </a:r>
          </a:p>
        </p:txBody>
      </p:sp>
      <p:sp>
        <p:nvSpPr>
          <p:cNvPr id="3" name="Rectangle 2"/>
          <p:cNvSpPr/>
          <p:nvPr/>
        </p:nvSpPr>
        <p:spPr>
          <a:xfrm>
            <a:off x="251520" y="1916832"/>
            <a:ext cx="4392488" cy="2554545"/>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You will not risk stunting</a:t>
            </a:r>
            <a:r>
              <a:rPr kumimoji="0" lang="en-US" sz="16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US economic growth. You can expect US-China economic ties to mutually benefit economic growth significantly for the foreseeable future.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kern="0" baseline="0" dirty="0" smtClean="0">
                <a:solidFill>
                  <a:schemeClr val="accent3"/>
                </a:solidFill>
                <a:latin typeface="Arial" panose="020B0604020202020204" pitchFamily="34" charset="0"/>
                <a:cs typeface="Arial" panose="020B0604020202020204" pitchFamily="34" charset="0"/>
              </a:rPr>
              <a:t>Maintaining economic linkages means the costs of war between US and China will always remain incredibly high, thus,</a:t>
            </a:r>
            <a:r>
              <a:rPr lang="en-US" sz="1600" kern="0" dirty="0" smtClean="0">
                <a:solidFill>
                  <a:schemeClr val="accent3"/>
                </a:solidFill>
                <a:latin typeface="Arial" panose="020B0604020202020204" pitchFamily="34" charset="0"/>
                <a:cs typeface="Arial" panose="020B0604020202020204" pitchFamily="34" charset="0"/>
              </a:rPr>
              <a:t> relatively decreasing the incentives to go to war. </a:t>
            </a:r>
            <a:endPar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Rectangle 3"/>
          <p:cNvSpPr/>
          <p:nvPr/>
        </p:nvSpPr>
        <p:spPr>
          <a:xfrm>
            <a:off x="4572001" y="1940474"/>
            <a:ext cx="4302670" cy="4093428"/>
          </a:xfrm>
          <a:prstGeom prst="rect">
            <a:avLst/>
          </a:prstGeom>
        </p:spPr>
        <p:txBody>
          <a:bodyPr wrap="square">
            <a:spAutoFit/>
          </a:bodyPr>
          <a:lstStyle/>
          <a:p>
            <a:pPr marL="742950" lvl="1" indent="-285750">
              <a:buFont typeface="Wingdings" panose="05000000000000000000" pitchFamily="2" charset="2"/>
              <a:buChar char="Ø"/>
            </a:pPr>
            <a:r>
              <a:rPr lang="en-US" sz="1260" dirty="0" smtClean="0">
                <a:solidFill>
                  <a:schemeClr val="accent3"/>
                </a:solidFill>
                <a:latin typeface="Arial" panose="020B0604020202020204" pitchFamily="34" charset="0"/>
                <a:cs typeface="Arial" panose="020B0604020202020204" pitchFamily="34" charset="0"/>
              </a:rPr>
              <a:t>China will be able to proceed with its plans for conventional and nuclear modernization without impediment by US economic ties. This means China will continue to gain influence in the international sphere because it will soon displace the US as the world’s economic and military superpower.</a:t>
            </a:r>
          </a:p>
          <a:p>
            <a:pPr marL="742950" lvl="1" indent="-285750">
              <a:buFont typeface="Wingdings" panose="05000000000000000000" pitchFamily="2" charset="2"/>
              <a:buChar char="Ø"/>
            </a:pPr>
            <a:r>
              <a:rPr lang="en-US" sz="1260" dirty="0" smtClean="0">
                <a:solidFill>
                  <a:schemeClr val="accent3"/>
                </a:solidFill>
                <a:latin typeface="Arial" panose="020B0604020202020204" pitchFamily="34" charset="0"/>
                <a:cs typeface="Arial" panose="020B0604020202020204" pitchFamily="34" charset="0"/>
              </a:rPr>
              <a:t>As a result of increased Chinese hegemony, China will be able to restructure the international order to benefit itself at the cost of the US. This means the US will likely be able to rally less support in international institutions and structure trade and economic rules less according to American interests.</a:t>
            </a:r>
          </a:p>
          <a:p>
            <a:pPr marL="742950" lvl="1" indent="-285750">
              <a:buFont typeface="Wingdings" panose="05000000000000000000" pitchFamily="2" charset="2"/>
              <a:buChar char="Ø"/>
            </a:pPr>
            <a:r>
              <a:rPr lang="en-US" sz="1260" dirty="0" smtClean="0">
                <a:solidFill>
                  <a:schemeClr val="accent3"/>
                </a:solidFill>
                <a:latin typeface="Arial" panose="020B0604020202020204" pitchFamily="34" charset="0"/>
                <a:cs typeface="Arial" panose="020B0604020202020204" pitchFamily="34" charset="0"/>
              </a:rPr>
              <a:t>You can also expect US allied support to decrease and for some allies to even switch alliances and bandwagon with China instead. </a:t>
            </a:r>
          </a:p>
          <a:p>
            <a:pPr marL="742950" lvl="1" indent="-285750">
              <a:buFont typeface="Wingdings" panose="05000000000000000000" pitchFamily="2" charset="2"/>
              <a:buChar char="Ø"/>
            </a:pPr>
            <a:r>
              <a:rPr lang="en-US" sz="1260" dirty="0" smtClean="0">
                <a:solidFill>
                  <a:schemeClr val="accent3"/>
                </a:solidFill>
                <a:latin typeface="Arial" panose="020B0604020202020204" pitchFamily="34" charset="0"/>
                <a:cs typeface="Arial" panose="020B0604020202020204" pitchFamily="34" charset="0"/>
              </a:rPr>
              <a:t>Your recommendation to do nothing will result in the end of </a:t>
            </a:r>
            <a:r>
              <a:rPr lang="en-US" sz="1260" dirty="0" err="1" smtClean="0">
                <a:solidFill>
                  <a:schemeClr val="accent3"/>
                </a:solidFill>
                <a:latin typeface="Arial" panose="020B0604020202020204" pitchFamily="34" charset="0"/>
                <a:cs typeface="Arial" panose="020B0604020202020204" pitchFamily="34" charset="0"/>
              </a:rPr>
              <a:t>Pax</a:t>
            </a:r>
            <a:r>
              <a:rPr lang="en-US" sz="1260" dirty="0" smtClean="0">
                <a:solidFill>
                  <a:schemeClr val="accent3"/>
                </a:solidFill>
                <a:latin typeface="Arial" panose="020B0604020202020204" pitchFamily="34" charset="0"/>
                <a:cs typeface="Arial" panose="020B0604020202020204" pitchFamily="34" charset="0"/>
              </a:rPr>
              <a:t> Americana, the period of  global peace as led by American dominance.</a:t>
            </a:r>
            <a:endParaRPr lang="en-US" sz="126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0597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4524315"/>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Imagine South Sudan just won independence from Sudan and established statehood. The President of South Sudan appoints you as the country’s first Economic Minister and asks you which economic school of thought is best for Sudan to follow. Which economic school of thought will you recommend?</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threat of Sudan invading South Sudan and taking the country by force looms large. You will need either short-term economic growth or the seizure of financial resources to fund and maintain a military capable of fending off the Sudanese military.</a:t>
            </a: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South Sudan has the third-largest oil reserves in Sub-Saharan Africa. </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Currently, South Sudan is relatively poor and does not have a strong economic basis to build off of for future growth.</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Furthermore, South Sudan does not have any established security assurances or formal alliances with major players in the international community but could develop some in the near future as other countries are interested in South Sudanese oil supplies. </a:t>
            </a: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5632311"/>
          </a:xfrm>
          <a:prstGeom prst="rect">
            <a:avLst/>
          </a:prstGeom>
        </p:spPr>
        <p:txBody>
          <a:bodyPr wrap="square">
            <a:spAutoFit/>
          </a:bodyPr>
          <a:lstStyle/>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Economic </a:t>
            </a:r>
            <a:r>
              <a:rPr lang="en-US" sz="1200" dirty="0">
                <a:solidFill>
                  <a:schemeClr val="accent3"/>
                </a:solidFill>
                <a:latin typeface="Arial" panose="020B0604020202020204" pitchFamily="34" charset="0"/>
                <a:cs typeface="Arial" panose="020B0604020202020204" pitchFamily="34" charset="0"/>
                <a:hlinkClick r:id="rId2" action="ppaction://hlinksldjump"/>
              </a:rPr>
              <a:t>Liberalism </a:t>
            </a:r>
            <a:r>
              <a:rPr lang="en-US" sz="1200" dirty="0" smtClean="0">
                <a:solidFill>
                  <a:schemeClr val="accent3"/>
                </a:solidFill>
                <a:latin typeface="Arial" panose="020B0604020202020204" pitchFamily="34" charset="0"/>
                <a:cs typeface="Arial" panose="020B0604020202020204" pitchFamily="34" charset="0"/>
              </a:rPr>
              <a:t>– Adam </a:t>
            </a:r>
            <a:r>
              <a:rPr lang="en-US" sz="1200" dirty="0">
                <a:solidFill>
                  <a:schemeClr val="accent3"/>
                </a:solidFill>
                <a:latin typeface="Arial" panose="020B0604020202020204" pitchFamily="34" charset="0"/>
                <a:cs typeface="Arial" panose="020B0604020202020204" pitchFamily="34" charset="0"/>
              </a:rPr>
              <a:t>Smith inspired this hands-off school of political economy. The government will take a minimalist role in this capitalist economy. The invisible hand of the marketplace will result in the best economic outcome for society as a whole. Economic liberalists do not believe open market economies produces winners and losers, rather, everyone will win as gains are absolute, even if some win more than others. Economic liberalists generally desire economic integration into an open world economy</a:t>
            </a:r>
            <a:r>
              <a:rPr lang="en-US" sz="1200" dirty="0" smtClean="0">
                <a:solidFill>
                  <a:schemeClr val="accent3"/>
                </a:solidFill>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Economic </a:t>
            </a:r>
            <a:r>
              <a:rPr lang="en-US" sz="1200" dirty="0">
                <a:solidFill>
                  <a:schemeClr val="accent3"/>
                </a:solidFill>
                <a:latin typeface="Arial" panose="020B0604020202020204" pitchFamily="34" charset="0"/>
                <a:cs typeface="Arial" panose="020B0604020202020204" pitchFamily="34" charset="0"/>
                <a:hlinkClick r:id="rId3" action="ppaction://hlinksldjump"/>
              </a:rPr>
              <a:t>Nationalism </a:t>
            </a:r>
            <a:r>
              <a:rPr lang="en-US" sz="1200" dirty="0">
                <a:solidFill>
                  <a:schemeClr val="accent3"/>
                </a:solidFill>
                <a:latin typeface="Arial" panose="020B0604020202020204" pitchFamily="34" charset="0"/>
                <a:cs typeface="Arial" panose="020B0604020202020204" pitchFamily="34" charset="0"/>
              </a:rPr>
              <a:t>–This school of thought does not think the invisible hand of the economy will result in the best economic outcome for a developing state. The state should guide and develop the market by nurturing key industries, building banks, and planning institutions that will streamline future economic growth. These capitalists do believe international trade can be beneficial, but only under certain conditions. Of principal concern are relative gains, where potential adversaries may disproportionately gain more from certain economic relations. </a:t>
            </a:r>
          </a:p>
          <a:p>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Marxism</a:t>
            </a:r>
            <a:r>
              <a:rPr lang="en-US" sz="1200" dirty="0" smtClean="0">
                <a:solidFill>
                  <a:schemeClr val="accent3"/>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 Marxist socialism, in practice, results in a communist economy. Marxists argue that open economic systems, such as capitalism, only benefit the capitalist </a:t>
            </a:r>
            <a:r>
              <a:rPr lang="en-US" sz="1200" dirty="0" smtClean="0">
                <a:solidFill>
                  <a:schemeClr val="accent3"/>
                </a:solidFill>
                <a:latin typeface="Arial" panose="020B0604020202020204" pitchFamily="34" charset="0"/>
                <a:cs typeface="Arial" panose="020B0604020202020204" pitchFamily="34" charset="0"/>
              </a:rPr>
              <a:t>upper class </a:t>
            </a:r>
            <a:r>
              <a:rPr lang="en-US" sz="1200" dirty="0">
                <a:solidFill>
                  <a:schemeClr val="accent3"/>
                </a:solidFill>
                <a:latin typeface="Arial" panose="020B0604020202020204" pitchFamily="34" charset="0"/>
                <a:cs typeface="Arial" panose="020B0604020202020204" pitchFamily="34" charset="0"/>
              </a:rPr>
              <a:t>at the expense of the majority of society, the working class. Marxists also believe status-quo international trade systems only serve the interests of the richest, capitalist states.</a:t>
            </a:r>
            <a:endParaRPr lang="en-US" sz="1200" dirty="0" smtClean="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67621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Autofit/>
          </a:bodyPr>
          <a:lstStyle/>
          <a:p>
            <a:r>
              <a:rPr lang="en-US" sz="1400" b="1" dirty="0"/>
              <a:t>Economic Liberalism – Adam Smith inspired this hands-off school of political economy. The government will take a minimalist role in this capitalist economy. The invisible hand of the marketplace will result in the best economic outcome for society as a whole. Economic liberalists do not believe open market economies produces winners and losers, rather, everyone will win as gains are absolute, even if some win more than others. Economic liberalists generally desire economic integration into an open world economy.</a:t>
            </a:r>
          </a:p>
        </p:txBody>
      </p:sp>
      <p:sp>
        <p:nvSpPr>
          <p:cNvPr id="3" name="Rectangle 2"/>
          <p:cNvSpPr/>
          <p:nvPr/>
        </p:nvSpPr>
        <p:spPr>
          <a:xfrm>
            <a:off x="251520" y="1916832"/>
            <a:ext cx="4392488" cy="3231654"/>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Economic liberalism will allow for the</a:t>
            </a:r>
            <a:r>
              <a:rPr kumimoji="0" lang="en-US" sz="12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most amount of</a:t>
            </a: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 potential economic growth </a:t>
            </a:r>
            <a:r>
              <a:rPr lang="en-US" sz="1200" kern="0" dirty="0" smtClean="0">
                <a:solidFill>
                  <a:schemeClr val="accent3"/>
                </a:solidFill>
                <a:latin typeface="Arial" panose="020B0604020202020204" pitchFamily="34" charset="0"/>
                <a:cs typeface="Arial" panose="020B0604020202020204" pitchFamily="34" charset="0"/>
              </a:rPr>
              <a:t>for South Sudan in the long term because market forces will create incentives for firms to operate at their most efficient capacities.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Economic</a:t>
            </a:r>
            <a:r>
              <a:rPr kumimoji="0" lang="en-US" sz="12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liberalism will also open up South Sudanese industries to the global economic forces of international trade and foreign direct investment. This will have two effects. First, it will help maximize economic growth through competition and new </a:t>
            </a:r>
            <a:r>
              <a:rPr lang="en-US" sz="1200" kern="0" noProof="0" dirty="0" smtClean="0">
                <a:solidFill>
                  <a:schemeClr val="accent3"/>
                </a:solidFill>
                <a:latin typeface="Arial" panose="020B0604020202020204" pitchFamily="34" charset="0"/>
                <a:cs typeface="Arial" panose="020B0604020202020204" pitchFamily="34" charset="0"/>
              </a:rPr>
              <a:t>resources importation. Second, it will help create linkages between South Sudan and </a:t>
            </a:r>
            <a:r>
              <a:rPr lang="en-US" sz="1200" kern="0" dirty="0" smtClean="0">
                <a:solidFill>
                  <a:schemeClr val="accent3"/>
                </a:solidFill>
                <a:latin typeface="Arial" panose="020B0604020202020204" pitchFamily="34" charset="0"/>
                <a:cs typeface="Arial" panose="020B0604020202020204" pitchFamily="34" charset="0"/>
              </a:rPr>
              <a:t>potential international allies. For example, if the US starts importing South Sudanese oil, they will have an incentive to keep the region free of conflict because they would want oil prices to remain stable.</a:t>
            </a:r>
            <a:endPar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Rectangle 3"/>
          <p:cNvSpPr/>
          <p:nvPr/>
        </p:nvSpPr>
        <p:spPr>
          <a:xfrm>
            <a:off x="4644008" y="1916868"/>
            <a:ext cx="4211960" cy="3231654"/>
          </a:xfrm>
          <a:prstGeom prst="rect">
            <a:avLst/>
          </a:prstGeom>
        </p:spPr>
        <p:txBody>
          <a:bodyPr wrap="square">
            <a:spAutoFit/>
          </a:bodyPr>
          <a:lstStyle/>
          <a:p>
            <a:pPr marL="742950" lvl="1" indent="-285750">
              <a:buFont typeface="Wingdings" panose="05000000000000000000" pitchFamily="2" charset="2"/>
              <a:buChar char="Ø"/>
            </a:pPr>
            <a:r>
              <a:rPr lang="en-GB" sz="1200" dirty="0" smtClean="0">
                <a:latin typeface="Arial" panose="020B0604020202020204" pitchFamily="34" charset="0"/>
                <a:cs typeface="Arial" panose="020B0604020202020204" pitchFamily="34" charset="0"/>
              </a:rPr>
              <a:t>Given the lack of a stable pre-existing economic infrastructure, South Sudan may struggle to grow economically for many years because of international competition. </a:t>
            </a:r>
          </a:p>
          <a:p>
            <a:pPr marL="742950" lvl="1" indent="-285750">
              <a:buFont typeface="Wingdings" panose="05000000000000000000" pitchFamily="2" charset="2"/>
              <a:buChar char="Ø"/>
            </a:pPr>
            <a:r>
              <a:rPr lang="en-GB" sz="1200" dirty="0" smtClean="0">
                <a:latin typeface="Arial" panose="020B0604020202020204" pitchFamily="34" charset="0"/>
                <a:cs typeface="Arial" panose="020B0604020202020204" pitchFamily="34" charset="0"/>
              </a:rPr>
              <a:t>In the short term, your government will likely not have the economic means to support a well-developed military. This means South Sudan will either have to borrow capital from the international community in order to finance a military or leave itself vulnerable to the threat of Sudanese invasion. Both scenarios are potentially devastating because international financial loans may come with highly unfavourable terms and conditions that will prevent South Sudan from developing economically and a successful invasion will put an end to South Sudan’s statehood.</a:t>
            </a:r>
            <a:endParaRPr lang="en-GB"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7957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1430</TotalTime>
  <Words>3047</Words>
  <Application>Microsoft Office PowerPoint</Application>
  <PresentationFormat>On-screen Show (4:3)</PresentationFormat>
  <Paragraphs>74</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Custom Design</vt:lpstr>
      <vt:lpstr>PowerPoint Presentation</vt:lpstr>
      <vt:lpstr>PowerPoint Presentation</vt:lpstr>
      <vt:lpstr>Sever economic ties with China – The number one priority for the US is to maintain asymmetrical military advantages over China. If China were to overtake the US as the world’s military and economic hegemon, then the US-led international system would be at severe risk of being toppled.</vt:lpstr>
      <vt:lpstr>Place tariffs and NTBs on China – Severing ties with China would be too aggressive, instead, you think the US should pressure Chinese economic growth with protectionist policies in industries where it enjoys relative gains from trade relations.</vt:lpstr>
      <vt:lpstr>Initiate and lead allied protectionism against China – You think that not only should the US pressure Chinese economic growth with tariffs and NTBs on key industries, but that it is important to try to get US allies to do the same.</vt:lpstr>
      <vt:lpstr>Initiate a war – China’s economic resources and population are larger than those of the US, so the US should attempt to destabilize China before it inevitably becomes militarily and economically superior to the US.</vt:lpstr>
      <vt:lpstr>Do nothing – Economic interdependence will ensure China and the US do not ever go to war. If the US were to respond with protectionism now, then conflict would be more likely and the US economy would suffer too. </vt:lpstr>
      <vt:lpstr>PowerPoint Presentation</vt:lpstr>
      <vt:lpstr>Economic Liberalism – Adam Smith inspired this hands-off school of political economy. The government will take a minimalist role in this capitalist economy. The invisible hand of the marketplace will result in the best economic outcome for society as a whole. Economic liberalists do not believe open market economies produces winners and losers, rather, everyone will win as gains are absolute, even if some win more than others. Economic liberalists generally desire economic integration into an open world economy.</vt:lpstr>
      <vt:lpstr>Economic Nationalism –This school of thought does not think the invisible hand of the economy will result in the best economic outcome for a developing state. The state should guide and develop the market by nurturing key industries, building banks, and planning institutions that will streamline future economic growth. These capitalists do believe international trade can be beneficial, but only under certain conditions. Of principal concern are relative gains, where potential adversaries may disproportionately gain more from certain economic relations. </vt:lpstr>
      <vt:lpstr>Marxism – Marxist socialism, in practice, results in a communist economy. Marxists argue that open economic systems, such as capitalism, only benefit the capitalist upper class at the expense of the majority of society, the working class. Marxists also believe status-quo international trade systems only serve the interests of the richest, capitalist states.</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47</cp:revision>
  <dcterms:created xsi:type="dcterms:W3CDTF">2015-02-02T15:42:32Z</dcterms:created>
  <dcterms:modified xsi:type="dcterms:W3CDTF">2016-03-11T09:19:58Z</dcterms:modified>
</cp:coreProperties>
</file>