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5"/>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0" d="100"/>
          <a:sy n="120" d="100"/>
        </p:scale>
        <p:origin x="-1374" y="28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09/02/2015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a:t>
            </a:r>
            <a:r>
              <a:rPr kumimoji="0" lang="en-US" sz="2000" b="0" i="0" u="none" strike="noStrike" kern="1200" cap="none" spc="0" normalizeH="0" baseline="0" noProof="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09/02/2015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09/02/2015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09/02/2015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09/02/2015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09/02/2015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1720" y="915956"/>
            <a:ext cx="4681731"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7: Weapons of Mass Destruction</a:t>
            </a: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b="1" dirty="0"/>
              <a:t>Biological weapons. Also less dangerous and less frowned upon than nuclear weapons, and better for subtly attacking your neighbors’ populaces. </a:t>
            </a:r>
            <a:endParaRPr lang="en-GB" dirty="0"/>
          </a:p>
        </p:txBody>
      </p:sp>
      <p:sp>
        <p:nvSpPr>
          <p:cNvPr id="3" name="Rectangle 2"/>
          <p:cNvSpPr/>
          <p:nvPr/>
        </p:nvSpPr>
        <p:spPr>
          <a:xfrm>
            <a:off x="251520" y="1916832"/>
            <a:ext cx="4294096" cy="2492990"/>
          </a:xfrm>
          <a:prstGeom prst="rect">
            <a:avLst/>
          </a:prstGeom>
        </p:spPr>
        <p:txBody>
          <a:bodyPr wrap="square">
            <a:spAutoFit/>
          </a:bodyPr>
          <a:lstStyle/>
          <a:p>
            <a:pPr marL="800100" lvl="1" indent="-34290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are formidable weapons, and will form a basic deterrent threat.</a:t>
            </a:r>
          </a:p>
          <a:p>
            <a:pPr marL="800100" lvl="1" indent="-342900">
              <a:buFont typeface="Wingdings" panose="05000000000000000000" pitchFamily="2" charset="2"/>
              <a:buChar char="Ø"/>
            </a:pPr>
            <a:r>
              <a:rPr lang="en-US" sz="1200" dirty="0">
                <a:latin typeface="Arial" panose="020B0604020202020204" pitchFamily="34" charset="0"/>
                <a:cs typeface="Arial" panose="020B0604020202020204" pitchFamily="34" charset="0"/>
              </a:rPr>
              <a:t>If your neighbors do engage militarily, and especially if they use biological weapons, you will have a greater capacity to respond.</a:t>
            </a:r>
          </a:p>
          <a:p>
            <a:pPr marL="800100" lvl="1" indent="-342900">
              <a:buFont typeface="Wingdings" panose="05000000000000000000" pitchFamily="2" charset="2"/>
              <a:buChar char="Ø"/>
            </a:pPr>
            <a:r>
              <a:rPr lang="en-US" sz="1200" dirty="0">
                <a:latin typeface="Arial" panose="020B0604020202020204" pitchFamily="34" charset="0"/>
                <a:cs typeface="Arial" panose="020B0604020202020204" pitchFamily="34" charset="0"/>
              </a:rPr>
              <a:t>The international community does not bear the same hostility toward the production of biological weapons as it does toward the production of nuclear weapons.</a:t>
            </a:r>
          </a:p>
          <a:p>
            <a:pPr marL="800100" lvl="1" indent="-34290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are easier and less expensive to produce than nuclear weapons.</a:t>
            </a:r>
          </a:p>
          <a:p>
            <a:pPr marL="800100" lvl="1" indent="-34290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are more </a:t>
            </a:r>
            <a:r>
              <a:rPr lang="en-US" sz="1200" dirty="0" smtClean="0">
                <a:latin typeface="Arial" panose="020B0604020202020204" pitchFamily="34" charset="0"/>
                <a:cs typeface="Arial" panose="020B0604020202020204" pitchFamily="34" charset="0"/>
              </a:rPr>
              <a:t>dangerous to your enemies </a:t>
            </a:r>
            <a:r>
              <a:rPr lang="en-US" sz="1200" dirty="0">
                <a:latin typeface="Arial" panose="020B0604020202020204" pitchFamily="34" charset="0"/>
                <a:cs typeface="Arial" panose="020B0604020202020204" pitchFamily="34" charset="0"/>
              </a:rPr>
              <a:t>than most conventional </a:t>
            </a:r>
            <a:r>
              <a:rPr lang="en-US" sz="1200" dirty="0" smtClean="0">
                <a:latin typeface="Arial" panose="020B0604020202020204" pitchFamily="34" charset="0"/>
                <a:cs typeface="Arial" panose="020B0604020202020204" pitchFamily="34" charset="0"/>
              </a:rPr>
              <a:t>weapons.</a:t>
            </a:r>
            <a:endParaRPr lang="en-US" sz="1200" dirty="0">
              <a:latin typeface="Arial" panose="020B0604020202020204" pitchFamily="34" charset="0"/>
              <a:cs typeface="Arial" panose="020B0604020202020204" pitchFamily="34" charset="0"/>
            </a:endParaRPr>
          </a:p>
        </p:txBody>
      </p:sp>
      <p:sp>
        <p:nvSpPr>
          <p:cNvPr id="4" name="Rectangle 3"/>
          <p:cNvSpPr/>
          <p:nvPr/>
        </p:nvSpPr>
        <p:spPr>
          <a:xfrm>
            <a:off x="4545616" y="1916832"/>
            <a:ext cx="4346864" cy="3785652"/>
          </a:xfrm>
          <a:prstGeom prst="rect">
            <a:avLst/>
          </a:prstGeom>
        </p:spPr>
        <p:txBody>
          <a:bodyPr wrap="square">
            <a:spAutoFit/>
          </a:bodyPr>
          <a:lstStyle/>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The international community strongly dislikes biological weapons, even if nuclear weapons are worse.</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while cheaper and easier to produce than nuclear weapons, are still expensive and difficult to produce.</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provide less of a deterrent effect than nuclear weapons, and bring less clout on the international stage. </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have the capacity to create major humanitarian disasters, and can inflict unspeakable harm on civilian populations.</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If your neighbors invade, you may turn to </a:t>
            </a:r>
            <a:r>
              <a:rPr lang="en-US" sz="1200" dirty="0" smtClean="0">
                <a:latin typeface="Arial" panose="020B0604020202020204" pitchFamily="34" charset="0"/>
                <a:cs typeface="Arial" panose="020B0604020202020204" pitchFamily="34" charset="0"/>
              </a:rPr>
              <a:t>biological </a:t>
            </a:r>
            <a:r>
              <a:rPr lang="en-US" sz="1200" dirty="0">
                <a:latin typeface="Arial" panose="020B0604020202020204" pitchFamily="34" charset="0"/>
                <a:cs typeface="Arial" panose="020B0604020202020204" pitchFamily="34" charset="0"/>
              </a:rPr>
              <a:t>weapons, which will escalate the war and lead to far more civilian casualties and greater destruction.</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Biological weapons are unpredictable, and could end up harming your own people even if used against enemy combatants.</a:t>
            </a:r>
          </a:p>
          <a:p>
            <a:pPr marL="628650" lvl="1"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Given your reputation, possession of WMD may cause your neighbors to unite against you.</a:t>
            </a: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lstStyle/>
          <a:p>
            <a:r>
              <a:rPr lang="en-US" sz="1800" b="1" dirty="0"/>
              <a:t>Nuclear weapons. This is the only option that will truly provide your country with an effective deterrent. Plus, being a member of the nuclear club brings much influence and prestige on the international stage.</a:t>
            </a:r>
            <a:endParaRPr lang="en-GB" dirty="0"/>
          </a:p>
        </p:txBody>
      </p:sp>
      <p:sp>
        <p:nvSpPr>
          <p:cNvPr id="3" name="Rectangle 2"/>
          <p:cNvSpPr/>
          <p:nvPr/>
        </p:nvSpPr>
        <p:spPr>
          <a:xfrm>
            <a:off x="4572000" y="1985107"/>
            <a:ext cx="4320480" cy="3893374"/>
          </a:xfrm>
          <a:prstGeom prst="rect">
            <a:avLst/>
          </a:prstGeom>
        </p:spPr>
        <p:txBody>
          <a:bodyPr wrap="square">
            <a:spAutoFit/>
          </a:bodyPr>
          <a:lstStyle/>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Pursuing nuclear weapons will solidify your status as an international pariah.</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Nuclear weapons are very expensive and extremely difficult to produce.</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Other countries are likely to try to sabotage your nuclear efforts.</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You will need to choose between the elevated costs of a secret nuclear program and the international outrage caused by a public program.</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If you were ever to use nuclear weapons, you would be responsible for an unprecedented violation of international law, a massive humanitarian crisis, and global social and economic shockwaves that could rock the international system.</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Given your reputation, possession of WMD may cause your neighbors to unite against you.</a:t>
            </a:r>
          </a:p>
        </p:txBody>
      </p:sp>
      <p:sp>
        <p:nvSpPr>
          <p:cNvPr id="4" name="Rectangle 3"/>
          <p:cNvSpPr/>
          <p:nvPr/>
        </p:nvSpPr>
        <p:spPr>
          <a:xfrm>
            <a:off x="251520" y="1951114"/>
            <a:ext cx="4320480" cy="1492716"/>
          </a:xfrm>
          <a:prstGeom prst="rect">
            <a:avLst/>
          </a:prstGeom>
        </p:spPr>
        <p:txBody>
          <a:bodyPr wrap="square">
            <a:spAutoFit/>
          </a:bodyPr>
          <a:lstStyle/>
          <a:p>
            <a:pPr marL="628650" lvl="1" indent="-171450">
              <a:buFont typeface="Wingdings" panose="05000000000000000000" pitchFamily="2" charset="2"/>
              <a:buChar char="Ø"/>
            </a:pPr>
            <a:r>
              <a:rPr lang="en-US" sz="1300" dirty="0">
                <a:latin typeface="Arial" panose="020B0604020202020204" pitchFamily="34" charset="0"/>
                <a:cs typeface="Arial" panose="020B0604020202020204" pitchFamily="34" charset="0"/>
              </a:rPr>
              <a:t>Nuclear weapons provide a major deterrent effect.</a:t>
            </a:r>
          </a:p>
          <a:p>
            <a:pPr marL="628650" lvl="1" indent="-171450">
              <a:buFont typeface="Wingdings" panose="05000000000000000000" pitchFamily="2" charset="2"/>
              <a:buChar char="Ø"/>
            </a:pPr>
            <a:r>
              <a:rPr lang="en-US" sz="1300" dirty="0">
                <a:latin typeface="Arial" panose="020B0604020202020204" pitchFamily="34" charset="0"/>
                <a:cs typeface="Arial" panose="020B0604020202020204" pitchFamily="34" charset="0"/>
              </a:rPr>
              <a:t>Possession of nuclear weapons brings substantial clout in the international community.</a:t>
            </a:r>
          </a:p>
          <a:p>
            <a:pPr marL="628650" lvl="1" indent="-171450">
              <a:buFont typeface="Wingdings" panose="05000000000000000000" pitchFamily="2" charset="2"/>
              <a:buChar char="Ø"/>
            </a:pPr>
            <a:r>
              <a:rPr lang="en-US" sz="1300" dirty="0">
                <a:latin typeface="Arial" panose="020B0604020202020204" pitchFamily="34" charset="0"/>
                <a:cs typeface="Arial" panose="020B0604020202020204" pitchFamily="34" charset="0"/>
              </a:rPr>
              <a:t>Possession of nuclear weapons will give you a strategic advantage over almost all of your neighbors. </a:t>
            </a: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40960" cy="1066130"/>
          </a:xfrm>
        </p:spPr>
        <p:txBody>
          <a:bodyPr/>
          <a:lstStyle/>
          <a:p>
            <a:r>
              <a:rPr lang="en-US" sz="1800" b="1" dirty="0"/>
              <a:t>Cyber warfare. You can attack your neighbors undetected, and undermine their NBC capacity. Plus, international laws on cyber warfare are not as explicit as those on nuclear, biological, and chemical weapons.</a:t>
            </a:r>
            <a:endParaRPr lang="en-GB" dirty="0"/>
          </a:p>
        </p:txBody>
      </p:sp>
      <p:sp>
        <p:nvSpPr>
          <p:cNvPr id="3" name="Rectangle 2"/>
          <p:cNvSpPr/>
          <p:nvPr/>
        </p:nvSpPr>
        <p:spPr>
          <a:xfrm>
            <a:off x="251520" y="1905506"/>
            <a:ext cx="4320480" cy="3785652"/>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Cyber warfare can be more difficult to detect than the pursuit of WMD.</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Cyber warfare can subtly undermine rival economies and military programs.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Enhancing your cyber warfare capacity will not bring the kind of international backlash that pursuing a WMD program would.</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Cyber warfare, if undetected, could be actively used to devastate your enemies for the foreseeable future.</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Cyber warfare is a dynamic, flexible tool that can be used for a variety of purposes.</a:t>
            </a:r>
          </a:p>
        </p:txBody>
      </p:sp>
      <p:sp>
        <p:nvSpPr>
          <p:cNvPr id="5" name="Rectangle 4"/>
          <p:cNvSpPr/>
          <p:nvPr/>
        </p:nvSpPr>
        <p:spPr>
          <a:xfrm>
            <a:off x="4499992" y="1913973"/>
            <a:ext cx="4427984" cy="3539430"/>
          </a:xfrm>
          <a:prstGeom prst="rect">
            <a:avLst/>
          </a:prstGeom>
        </p:spPr>
        <p:txBody>
          <a:bodyPr wrap="square">
            <a:spAutoFit/>
          </a:bodyPr>
          <a:lstStyle/>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If your attacks are detected, you raise the likelihood of devastating return attacks.</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As technology improves, detection of cyber warfare is improving.</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The more aggressive you are with your cyber attacks, the easier the attacks will be to detect, and the more likely your neighbors are to respond in kind or even unite against you.</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Cyber warfare can cause massive humanitarian damage, as well as major social, economic, military, or government dysfunction.</a:t>
            </a:r>
          </a:p>
        </p:txBody>
      </p:sp>
    </p:spTree>
    <p:extLst>
      <p:ext uri="{BB962C8B-B14F-4D97-AF65-F5344CB8AC3E}">
        <p14:creationId xmlns:p14="http://schemas.microsoft.com/office/powerpoint/2010/main" val="2508600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4893647"/>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Imagine you are Leonid Brezhnev during the 1970s. You are the Soviet Premier at the heart of the Cold War. In the midst of a nuclear standoff with the United States, you have many different advisors pushing you in different directions. Which tact do you take for the war?</a:t>
            </a: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SALT I, a major treaty between your government and Richard Nixon’s, was signed recently, in May of 1972. The agreement limited missile defense and missile quantities, and improved relations between the two governments, but left both sides with second-strike capability, massive destructive capacity, and enough MIRVs to avoid warhead reductions.</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At this point, while both sides have thousands of warheads, the United States owns the numerical advantage, with nearly three times the number of warheads as the Soviet Union. However, the Soviet Union has much larger bombs, and actually possesses a greater total tonnage (or total explosive power) than the United States.</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After the high tension and near-crises of the 1960s, the Cold War has been relatively incident-free for the last decade or so</a:t>
            </a:r>
            <a:r>
              <a:rPr lang="en-US" sz="1200" dirty="0" smtClean="0">
                <a:solidFill>
                  <a:schemeClr val="accent3"/>
                </a:solidFill>
                <a:latin typeface="Arial" panose="020B0604020202020204" pitchFamily="34" charset="0"/>
                <a:cs typeface="Arial" panose="020B0604020202020204" pitchFamily="34" charset="0"/>
              </a:rPr>
              <a:t>.</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What do you do?</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5262979"/>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hlinkClick r:id="rId2" action="ppaction://hlinksldjump"/>
              </a:rPr>
              <a:t>Continue building up a massive nuclear arsenal, </a:t>
            </a:r>
            <a:r>
              <a:rPr lang="en-US" sz="1200" dirty="0">
                <a:solidFill>
                  <a:schemeClr val="accent3"/>
                </a:solidFill>
                <a:latin typeface="Arial" panose="020B0604020202020204" pitchFamily="34" charset="0"/>
                <a:cs typeface="Arial" panose="020B0604020202020204" pitchFamily="34" charset="0"/>
              </a:rPr>
              <a:t>pursuant to MAD. The United States is an </a:t>
            </a:r>
            <a:r>
              <a:rPr lang="en-US" sz="1200" dirty="0" smtClean="0">
                <a:solidFill>
                  <a:schemeClr val="accent3"/>
                </a:solidFill>
                <a:latin typeface="Arial" panose="020B0604020202020204" pitchFamily="34" charset="0"/>
                <a:cs typeface="Arial" panose="020B0604020202020204" pitchFamily="34" charset="0"/>
              </a:rPr>
              <a:t>enemy </a:t>
            </a:r>
            <a:r>
              <a:rPr lang="en-US" sz="1200" dirty="0">
                <a:solidFill>
                  <a:schemeClr val="accent3"/>
                </a:solidFill>
                <a:latin typeface="Arial" panose="020B0604020202020204" pitchFamily="34" charset="0"/>
                <a:cs typeface="Arial" panose="020B0604020202020204" pitchFamily="34" charset="0"/>
              </a:rPr>
              <a:t>and may strike at any moment. The Soviet Union must have a strong enough arsenal to retaliate on a massive scale even after a </a:t>
            </a:r>
            <a:r>
              <a:rPr lang="en-US" sz="1200" dirty="0" smtClean="0">
                <a:solidFill>
                  <a:schemeClr val="accent3"/>
                </a:solidFill>
                <a:latin typeface="Arial" panose="020B0604020202020204" pitchFamily="34" charset="0"/>
                <a:cs typeface="Arial" panose="020B0604020202020204" pitchFamily="34" charset="0"/>
              </a:rPr>
              <a:t>US </a:t>
            </a:r>
            <a:r>
              <a:rPr lang="en-US" sz="1200" dirty="0">
                <a:solidFill>
                  <a:schemeClr val="accent3"/>
                </a:solidFill>
                <a:latin typeface="Arial" panose="020B0604020202020204" pitchFamily="34" charset="0"/>
                <a:cs typeface="Arial" panose="020B0604020202020204" pitchFamily="34" charset="0"/>
              </a:rPr>
              <a:t>first strike, since the Soviet Union can only deter the United States with a second-strike capacity able to inflict unacceptable damage on the United States. </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hlinkClick r:id="rId3" action="ppaction://hlinksldjump"/>
              </a:rPr>
              <a:t>Enhance the Soviet Union’s nuclear war-fighting capability</a:t>
            </a:r>
            <a:r>
              <a:rPr lang="en-US" sz="1200" dirty="0">
                <a:solidFill>
                  <a:schemeClr val="accent3"/>
                </a:solidFill>
                <a:latin typeface="Arial" panose="020B0604020202020204" pitchFamily="34" charset="0"/>
                <a:cs typeface="Arial" panose="020B0604020202020204" pitchFamily="34" charset="0"/>
              </a:rPr>
              <a:t>. War may well be inevitable, and if it comes, the Soviet Union should be prepared. Augment and modernize the nuclear arsenal, look into missile defense, and further disperse missile locations.</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hlinkClick r:id="rId4" action="ppaction://hlinksldjump"/>
              </a:rPr>
              <a:t>Launch nuclear attacks against the United States</a:t>
            </a:r>
            <a:r>
              <a:rPr lang="en-US" sz="1200" dirty="0">
                <a:solidFill>
                  <a:schemeClr val="accent3"/>
                </a:solidFill>
                <a:latin typeface="Arial" panose="020B0604020202020204" pitchFamily="34" charset="0"/>
                <a:cs typeface="Arial" panose="020B0604020202020204" pitchFamily="34" charset="0"/>
              </a:rPr>
              <a:t>. War is likely </a:t>
            </a:r>
            <a:r>
              <a:rPr lang="en-US" sz="1200" dirty="0" smtClean="0">
                <a:solidFill>
                  <a:schemeClr val="accent3"/>
                </a:solidFill>
                <a:latin typeface="Arial" panose="020B0604020202020204" pitchFamily="34" charset="0"/>
                <a:cs typeface="Arial" panose="020B0604020202020204" pitchFamily="34" charset="0"/>
              </a:rPr>
              <a:t>inevitable </a:t>
            </a:r>
            <a:r>
              <a:rPr lang="en-US" sz="1200" dirty="0">
                <a:solidFill>
                  <a:schemeClr val="accent3"/>
                </a:solidFill>
                <a:latin typeface="Arial" panose="020B0604020202020204" pitchFamily="34" charset="0"/>
                <a:cs typeface="Arial" panose="020B0604020202020204" pitchFamily="34" charset="0"/>
              </a:rPr>
              <a:t>and it is best to gain a first-strike advantage.</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hlinkClick r:id="rId5" action="ppaction://hlinksldjump"/>
              </a:rPr>
              <a:t>Take more direct steps toward bilateral nuclear reduction </a:t>
            </a:r>
            <a:r>
              <a:rPr lang="en-US" sz="1200" dirty="0">
                <a:solidFill>
                  <a:schemeClr val="accent3"/>
                </a:solidFill>
                <a:latin typeface="Arial" panose="020B0604020202020204" pitchFamily="34" charset="0"/>
                <a:cs typeface="Arial" panose="020B0604020202020204" pitchFamily="34" charset="0"/>
              </a:rPr>
              <a:t>negotiations with the United States. The only safe way out of this conflict is to diffuse it, and the only safe way to diffuse it is bilaterally.</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hlinkClick r:id="rId6" action="ppaction://hlinksldjump"/>
              </a:rPr>
              <a:t>Unilaterally reduce the size of the Soviet nuclear arsenal. </a:t>
            </a:r>
            <a:r>
              <a:rPr lang="en-US" sz="1200" dirty="0">
                <a:solidFill>
                  <a:schemeClr val="accent3"/>
                </a:solidFill>
                <a:latin typeface="Arial" panose="020B0604020202020204" pitchFamily="34" charset="0"/>
                <a:cs typeface="Arial" panose="020B0604020202020204" pitchFamily="34" charset="0"/>
              </a:rPr>
              <a:t>The Soviet Union ought to take the lead on this, and demonstrate a desire and a willingness to end the Cold War. The United States will likely follow, and if it does not, the reductions can be reversed.</a:t>
            </a: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t>Continue building up a massive nuclear arsenal, pursuant to MAD. The United States is an </a:t>
            </a:r>
            <a:r>
              <a:rPr lang="en-US" sz="1600" b="1" dirty="0" smtClean="0"/>
              <a:t>enemy </a:t>
            </a:r>
            <a:r>
              <a:rPr lang="en-US" sz="1600" b="1" dirty="0"/>
              <a:t>and may strike at any moment. The Soviet Union must have a strong enough arsenal to retaliate on a massive scale even after a </a:t>
            </a:r>
            <a:r>
              <a:rPr lang="en-US" sz="1600" b="1" dirty="0" smtClean="0"/>
              <a:t>US </a:t>
            </a:r>
            <a:r>
              <a:rPr lang="en-US" sz="1600" b="1" dirty="0"/>
              <a:t>first strike, since the Soviet Union can only deter the United States with a second-strike capacity able to inflict unacceptable damage on the United States. </a:t>
            </a:r>
            <a:endParaRPr lang="en-GB" sz="1600" b="1" dirty="0"/>
          </a:p>
        </p:txBody>
      </p:sp>
      <p:sp>
        <p:nvSpPr>
          <p:cNvPr id="3" name="Rectangle 2"/>
          <p:cNvSpPr/>
          <p:nvPr/>
        </p:nvSpPr>
        <p:spPr>
          <a:xfrm>
            <a:off x="251520" y="1988840"/>
            <a:ext cx="4320480" cy="3323987"/>
          </a:xfrm>
          <a:prstGeom prst="rect">
            <a:avLst/>
          </a:prstGeom>
        </p:spPr>
        <p:txBody>
          <a:bodyPr wrap="square">
            <a:spAutoFit/>
          </a:bodyPr>
          <a:lstStyle/>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If the United States does attack, the Soviet Union will be prepared to respond accordingly. With enough weapons, the Soviet Union will be prepared for anything.</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With a massive arsenal, the Soviet Union will be able to effectively deter the United States.</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More warheads will give you more negotiating leverage with the United States. The closer you get to matching the size of the </a:t>
            </a:r>
            <a:r>
              <a:rPr lang="en-GB" sz="1400" dirty="0" smtClean="0">
                <a:solidFill>
                  <a:schemeClr val="accent3"/>
                </a:solidFill>
                <a:latin typeface="Arial" panose="020B0604020202020204" pitchFamily="34" charset="0"/>
                <a:cs typeface="Arial" panose="020B0604020202020204" pitchFamily="34" charset="0"/>
              </a:rPr>
              <a:t>US </a:t>
            </a:r>
            <a:r>
              <a:rPr lang="en-GB" sz="1400" dirty="0">
                <a:solidFill>
                  <a:schemeClr val="accent3"/>
                </a:solidFill>
                <a:latin typeface="Arial" panose="020B0604020202020204" pitchFamily="34" charset="0"/>
                <a:cs typeface="Arial" panose="020B0604020202020204" pitchFamily="34" charset="0"/>
              </a:rPr>
              <a:t>arsenal, the easier it will be to make parallel agreements.</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The Soviet Union has fewer warheads than the United States. Reducing that disparity will increase Soviet influence abroad. Furthermore, closing the numerical gap will increase the Soviet yield advantage subtly but decisively.</a:t>
            </a:r>
          </a:p>
        </p:txBody>
      </p:sp>
      <p:sp>
        <p:nvSpPr>
          <p:cNvPr id="4" name="Rectangle 3"/>
          <p:cNvSpPr/>
          <p:nvPr/>
        </p:nvSpPr>
        <p:spPr>
          <a:xfrm>
            <a:off x="4572000" y="1988840"/>
            <a:ext cx="4320480" cy="3754874"/>
          </a:xfrm>
          <a:prstGeom prst="rect">
            <a:avLst/>
          </a:prstGeom>
        </p:spPr>
        <p:txBody>
          <a:bodyPr wrap="square">
            <a:spAutoFit/>
          </a:bodyPr>
          <a:lstStyle/>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Building up the arsenal, especially in the aftermath of bilateral reductions, may be seen as an act of aggression by the United States, and could increase the risk of the United States beginning a nuclear war.</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Increasing warhead production so soon after SALT I could undermine future nuclear negotiation efforts.</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Your actions may prompt the United States to build up its own arsenal, thereby simply exacerbating the arms race.</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More nuclear weapons means more room for accident or theft, and an unintentional detonation could mean nuclear war.</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The Cold War can only end by peace treaty or in devastation, and a nuclear </a:t>
            </a:r>
            <a:r>
              <a:rPr lang="en-GB" sz="1400" dirty="0" err="1">
                <a:solidFill>
                  <a:schemeClr val="accent3"/>
                </a:solidFill>
                <a:latin typeface="Arial" panose="020B0604020202020204" pitchFamily="34" charset="0"/>
                <a:cs typeface="Arial" panose="020B0604020202020204" pitchFamily="34" charset="0"/>
              </a:rPr>
              <a:t>buildup</a:t>
            </a:r>
            <a:r>
              <a:rPr lang="en-GB" sz="1400" dirty="0">
                <a:solidFill>
                  <a:schemeClr val="accent3"/>
                </a:solidFill>
                <a:latin typeface="Arial" panose="020B0604020202020204" pitchFamily="34" charset="0"/>
                <a:cs typeface="Arial" panose="020B0604020202020204" pitchFamily="34" charset="0"/>
              </a:rPr>
              <a:t> will not likely lead to a peace treaty.</a:t>
            </a: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Enhance the Soviet Union’s nuclear war-fighting capability. War may well be inevitable, and if it comes, the Soviet Union should be prepared. Augment and modernize the nuclear arsenal, look into missile defense, and further disperse missile locations.</a:t>
            </a:r>
            <a:endParaRPr lang="en-GB" dirty="0"/>
          </a:p>
        </p:txBody>
      </p:sp>
      <p:sp>
        <p:nvSpPr>
          <p:cNvPr id="4" name="Rectangle 3"/>
          <p:cNvSpPr/>
          <p:nvPr/>
        </p:nvSpPr>
        <p:spPr>
          <a:xfrm>
            <a:off x="179512" y="1988840"/>
            <a:ext cx="4392488" cy="2462213"/>
          </a:xfrm>
          <a:prstGeom prst="rect">
            <a:avLst/>
          </a:prstGeom>
        </p:spPr>
        <p:txBody>
          <a:bodyPr wrap="square">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If war does come, the Soviet Union will be prepared to fight, and may have the upper hand.</a:t>
            </a: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A modernized arsenal will increase both Soviet war-fighting capacity and the efficacy of the Soviet deterrent.</a:t>
            </a: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A missile defense system would provide some element of protection from a </a:t>
            </a:r>
            <a:r>
              <a:rPr lang="en-US" sz="1400" dirty="0" smtClean="0">
                <a:solidFill>
                  <a:schemeClr val="accent3"/>
                </a:solidFill>
                <a:latin typeface="Arial" panose="020B0604020202020204" pitchFamily="34" charset="0"/>
                <a:cs typeface="Arial" panose="020B0604020202020204" pitchFamily="34" charset="0"/>
              </a:rPr>
              <a:t>US </a:t>
            </a:r>
            <a:r>
              <a:rPr lang="en-US" sz="1400" dirty="0" smtClean="0">
                <a:solidFill>
                  <a:schemeClr val="accent3"/>
                </a:solidFill>
                <a:latin typeface="Arial" panose="020B0604020202020204" pitchFamily="34" charset="0"/>
                <a:cs typeface="Arial" panose="020B0604020202020204" pitchFamily="34" charset="0"/>
              </a:rPr>
              <a:t>attack.</a:t>
            </a: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This option essentially mitigates the repercussions of a worst-case scenario.</a:t>
            </a:r>
            <a:endParaRPr lang="en-US" sz="140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565891" y="1982450"/>
            <a:ext cx="4326589" cy="3539430"/>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Enhancing war-fighting capacity undermines strategic stability, and may increase the chances of nuclear war.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Missile defense reduces the United States’ second-strike capability, which weakens strategic stability.</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Augmenting and modernizing the arsenal could prompt the United States to take parallel actions, which will both further ignite the arms race and increase the chances of war.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A nuclear war, even with the upper hand, would be devastating to the Soviet Union, leading to untold millions of deaths and social and economic catastrophe that may never be reversed. </a:t>
            </a: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GB" b="1" dirty="0"/>
              <a:t>Launch nuclear attacks against the United States. War is likely inevitable, and it is best to gain a first-strike advantage.</a:t>
            </a:r>
          </a:p>
        </p:txBody>
      </p:sp>
      <p:sp>
        <p:nvSpPr>
          <p:cNvPr id="3" name="Rectangle 2"/>
          <p:cNvSpPr/>
          <p:nvPr/>
        </p:nvSpPr>
        <p:spPr>
          <a:xfrm>
            <a:off x="3851920" y="1988840"/>
            <a:ext cx="5004048" cy="3785652"/>
          </a:xfrm>
          <a:prstGeom prst="rect">
            <a:avLst/>
          </a:prstGeom>
        </p:spPr>
        <p:txBody>
          <a:bodyPr wrap="square">
            <a:spAutoFit/>
          </a:bodyPr>
          <a:lstStyle/>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You have started a nuclear war. The United States will strike </a:t>
            </a:r>
            <a:r>
              <a:rPr lang="en-US" sz="1600" dirty="0" smtClean="0">
                <a:solidFill>
                  <a:schemeClr val="accent3"/>
                </a:solidFill>
                <a:latin typeface="Arial" panose="020B0604020202020204" pitchFamily="34" charset="0"/>
                <a:cs typeface="Arial" panose="020B0604020202020204" pitchFamily="34" charset="0"/>
              </a:rPr>
              <a:t>back </a:t>
            </a:r>
            <a:r>
              <a:rPr lang="en-US" sz="1600" dirty="0" smtClean="0">
                <a:solidFill>
                  <a:schemeClr val="accent3"/>
                </a:solidFill>
                <a:latin typeface="Arial" panose="020B0604020202020204" pitchFamily="34" charset="0"/>
                <a:cs typeface="Arial" panose="020B0604020202020204" pitchFamily="34" charset="0"/>
              </a:rPr>
              <a:t>and the Soviet Union will be devastated.</a:t>
            </a:r>
          </a:p>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Millions of civilians on both sides will be killed in what will likely skyrocket past any previous war by death toll.</a:t>
            </a:r>
          </a:p>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Societies and economies around the world will be devastated.</a:t>
            </a:r>
          </a:p>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The Soviet Union will forever be known as the instigator of the world’s first (and perhaps only) nuclear war.</a:t>
            </a:r>
          </a:p>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If the conflict spirals out of control, most of modern society could be destroyed. The United States, Canada, Europe, Russia, and China could end up in ruins.</a:t>
            </a:r>
            <a:endParaRPr lang="en-US" sz="16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251520" y="1988840"/>
            <a:ext cx="3600400" cy="830997"/>
          </a:xfrm>
          <a:prstGeom prst="rect">
            <a:avLst/>
          </a:prstGeom>
        </p:spPr>
        <p:txBody>
          <a:bodyPr wrap="square">
            <a:spAutoFit/>
          </a:bodyPr>
          <a:lstStyle/>
          <a:p>
            <a:pPr marL="285750" lvl="0" indent="-285750">
              <a:buFont typeface="Wingdings" panose="05000000000000000000" pitchFamily="2" charset="2"/>
              <a:buChar char="Ø"/>
            </a:pPr>
            <a:r>
              <a:rPr lang="en-GB" sz="1600" dirty="0">
                <a:solidFill>
                  <a:srgbClr val="FFFFFF"/>
                </a:solidFill>
                <a:latin typeface="Arial" panose="020B0604020202020204" pitchFamily="34" charset="0"/>
                <a:cs typeface="Arial" panose="020B0604020202020204" pitchFamily="34" charset="0"/>
              </a:rPr>
              <a:t>The United States will not gain any advantage that might come with a first strike.</a:t>
            </a: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GB" sz="2000" b="1" dirty="0"/>
              <a:t>Take more direct steps toward bilateral nuclear reduction negotiations with the United States. The only safe way out of this conflict is to diffuse it, and the only safe way to diffuse it is bilaterally.</a:t>
            </a:r>
          </a:p>
        </p:txBody>
      </p:sp>
      <p:sp>
        <p:nvSpPr>
          <p:cNvPr id="3" name="Rectangle 2"/>
          <p:cNvSpPr/>
          <p:nvPr/>
        </p:nvSpPr>
        <p:spPr>
          <a:xfrm>
            <a:off x="251520" y="1988840"/>
            <a:ext cx="4392488" cy="3693319"/>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Negotiating nuclear reductions may well be the best way to avoid a nuclear conflict.</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Bilateral reductions will diffuse the situation without ever putting the Soviet Union at a strategic disadvantage.</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Your populace and the international community will likely commend your efforts to end the war (with your populace especially enthused about doing so on Soviet terms).</a:t>
            </a:r>
          </a:p>
        </p:txBody>
      </p:sp>
      <p:sp>
        <p:nvSpPr>
          <p:cNvPr id="4" name="TextBox 3"/>
          <p:cNvSpPr txBox="1"/>
          <p:nvPr/>
        </p:nvSpPr>
        <p:spPr>
          <a:xfrm>
            <a:off x="4620088" y="1996414"/>
            <a:ext cx="4248472" cy="2031325"/>
          </a:xfrm>
          <a:prstGeom prst="rect">
            <a:avLst/>
          </a:prstGeom>
          <a:noFill/>
        </p:spPr>
        <p:txBody>
          <a:bodyPr wrap="square" rtlCol="0">
            <a:spAutoFit/>
          </a:bodyPr>
          <a:lstStyle/>
          <a:p>
            <a:pPr marL="742950" lvl="1" indent="-285750">
              <a:buFont typeface="Wingdings" panose="05000000000000000000" pitchFamily="2" charset="2"/>
              <a:buChar char="Ø"/>
            </a:pPr>
            <a:r>
              <a:rPr lang="en-US" dirty="0">
                <a:solidFill>
                  <a:schemeClr val="accent3"/>
                </a:solidFill>
                <a:latin typeface="Arial" panose="020B0604020202020204" pitchFamily="34" charset="0"/>
                <a:cs typeface="Arial" panose="020B0604020202020204" pitchFamily="34" charset="0"/>
              </a:rPr>
              <a:t>Some hard-liners may see you as weak.</a:t>
            </a:r>
          </a:p>
          <a:p>
            <a:pPr marL="742950" lvl="1" indent="-285750">
              <a:buFont typeface="Wingdings" panose="05000000000000000000" pitchFamily="2" charset="2"/>
              <a:buChar char="Ø"/>
            </a:pPr>
            <a:r>
              <a:rPr lang="en-US" dirty="0">
                <a:solidFill>
                  <a:schemeClr val="accent3"/>
                </a:solidFill>
                <a:latin typeface="Arial" panose="020B0604020202020204" pitchFamily="34" charset="0"/>
                <a:cs typeface="Arial" panose="020B0604020202020204" pitchFamily="34" charset="0"/>
              </a:rPr>
              <a:t>A smaller Soviet arsenal, some would argue, decreases Soviet security by decreasing both the Soviet deterrent effect and Soviet war-fighting capacity</a:t>
            </a:r>
            <a:endParaRPr lang="en-GB"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Unilaterally reduce the size of the Soviet nuclear arsenal. The Soviet Union ought to take the lead on this, and demonstrate a desire and a willingness to end the Cold War. The United States will likely follow, and if it does not, the reductions can be reversed.</a:t>
            </a:r>
            <a:endParaRPr lang="en-GB" sz="1800" dirty="0"/>
          </a:p>
        </p:txBody>
      </p:sp>
      <p:sp>
        <p:nvSpPr>
          <p:cNvPr id="3" name="Rectangle 2"/>
          <p:cNvSpPr/>
          <p:nvPr/>
        </p:nvSpPr>
        <p:spPr>
          <a:xfrm>
            <a:off x="251520" y="1916832"/>
            <a:ext cx="4392488" cy="4031873"/>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Your action sends a clear message to the United States that you are eager to end the conflict.</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If the United States follows, it could be an efficient way to diffuse the conflict and end the war.</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If the United States does not follow or declare its intentions to follow promptly, the Soviet Union can cease or reverse the reductions.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Your government will receive credit for taking the first step both domestically and internationally.</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 can select how to make the reductions without any treaty obligations or US pressure.</a:t>
            </a:r>
          </a:p>
        </p:txBody>
      </p:sp>
      <p:sp>
        <p:nvSpPr>
          <p:cNvPr id="4" name="Rectangle 3"/>
          <p:cNvSpPr/>
          <p:nvPr/>
        </p:nvSpPr>
        <p:spPr>
          <a:xfrm>
            <a:off x="4572001" y="1940474"/>
            <a:ext cx="4302670" cy="3293209"/>
          </a:xfrm>
          <a:prstGeom prst="rect">
            <a:avLst/>
          </a:prstGeom>
        </p:spPr>
        <p:txBody>
          <a:bodyPr wrap="square">
            <a:spAutoFit/>
          </a:bodyPr>
          <a:lstStyle/>
          <a:p>
            <a:pPr marL="742950" lvl="1" indent="-285750">
              <a:buFont typeface="Wingdings" panose="05000000000000000000" pitchFamily="2" charset="2"/>
              <a:buChar char="Ø"/>
            </a:pPr>
            <a:r>
              <a:rPr lang="en-US" sz="1600" dirty="0" smtClean="0">
                <a:solidFill>
                  <a:schemeClr val="accent3"/>
                </a:solidFill>
                <a:latin typeface="Arial" panose="020B0604020202020204" pitchFamily="34" charset="0"/>
                <a:cs typeface="Arial" panose="020B0604020202020204" pitchFamily="34" charset="0"/>
              </a:rPr>
              <a:t>The reductions </a:t>
            </a:r>
            <a:r>
              <a:rPr lang="en-US" sz="1600" dirty="0">
                <a:solidFill>
                  <a:schemeClr val="accent3"/>
                </a:solidFill>
                <a:latin typeface="Arial" panose="020B0604020202020204" pitchFamily="34" charset="0"/>
                <a:cs typeface="Arial" panose="020B0604020202020204" pitchFamily="34" charset="0"/>
              </a:rPr>
              <a:t>may, at least,  temporarily, put the Soviet Union at a slight strategic disadvantage.</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If the United States does not follow, you will either remain at a disadvantage or bear any financial costs associated with reversing the reductions.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Taking this course requires accepting everything that comes with a reduced arsenal, including a weaker deterrent threat and a reduced war-fighting capability</a:t>
            </a:r>
            <a:r>
              <a:rPr lang="en-US" sz="1600" dirty="0" smtClean="0">
                <a:solidFill>
                  <a:schemeClr val="accent3"/>
                </a:solidFill>
                <a:latin typeface="Arial" panose="020B0604020202020204" pitchFamily="34" charset="0"/>
                <a:cs typeface="Arial" panose="020B0604020202020204" pitchFamily="34" charset="0"/>
              </a:rPr>
              <a:t>.</a:t>
            </a:r>
            <a:endParaRPr lang="en-US" sz="16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0597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4893647"/>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Imagine you are the leader of a small country, widely viewed by the international community as a rogue state. You feel increasing political and military pressure from the states around you, and you are looking for a powerful new weapon to deter and/or counter their aggression. Which type of weapon are you going to funnel your military research and development funds into?</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The United Nations has placed sanctions on your country for human rights violations in the aftermath of your government’s brutal crackdown on would-be opposition voters in your country’s most recent election, an election widely known to be farcical after you won your fourth consecutive term in a landslide </a:t>
            </a:r>
            <a:r>
              <a:rPr lang="en-US" sz="1200" dirty="0" smtClean="0">
                <a:solidFill>
                  <a:schemeClr val="accent3"/>
                </a:solidFill>
                <a:latin typeface="Arial" panose="020B0604020202020204" pitchFamily="34" charset="0"/>
                <a:cs typeface="Arial" panose="020B0604020202020204" pitchFamily="34" charset="0"/>
              </a:rPr>
              <a:t>victory, </a:t>
            </a:r>
            <a:r>
              <a:rPr lang="en-US" sz="1200" dirty="0">
                <a:solidFill>
                  <a:schemeClr val="accent3"/>
                </a:solidFill>
                <a:latin typeface="Arial" panose="020B0604020202020204" pitchFamily="34" charset="0"/>
                <a:cs typeface="Arial" panose="020B0604020202020204" pitchFamily="34" charset="0"/>
              </a:rPr>
              <a:t>despite your widely unpopular leadership.</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You have seven significant regional neighbors. The largest is nuclear-armed, two have chemical weapons stockpiled, one has biological weapons, and the other three have no such weapons. All seven have cyber warfare capacity in differing measures.</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Your regional neighbors are demanding that you step down and that your country open its economy to the global market and its political system to genuine democracy. Your advisors fear it may come to war</a:t>
            </a:r>
            <a:r>
              <a:rPr lang="en-US" sz="1200" dirty="0" smtClean="0">
                <a:solidFill>
                  <a:schemeClr val="accent3"/>
                </a:solidFill>
                <a:latin typeface="Arial" panose="020B0604020202020204" pitchFamily="34" charset="0"/>
                <a:cs typeface="Arial" panose="020B0604020202020204" pitchFamily="34" charset="0"/>
              </a:rPr>
              <a:t>.</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Which </a:t>
            </a:r>
            <a:r>
              <a:rPr lang="en-US" sz="1200" dirty="0" smtClean="0">
                <a:solidFill>
                  <a:schemeClr val="accent3"/>
                </a:solidFill>
                <a:latin typeface="Arial" panose="020B0604020202020204" pitchFamily="34" charset="0"/>
                <a:cs typeface="Arial" panose="020B0604020202020204" pitchFamily="34" charset="0"/>
              </a:rPr>
              <a:t>weapon do you invest in?</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4401205"/>
          </a:xfrm>
          <a:prstGeom prst="rect">
            <a:avLst/>
          </a:prstGeom>
        </p:spPr>
        <p:txBody>
          <a:bodyPr wrap="square">
            <a:spAutoFit/>
          </a:bodyPr>
          <a:lstStyle/>
          <a:p>
            <a:pPr marL="285750"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hlinkClick r:id="rId2" action="ppaction://hlinksldjump"/>
              </a:rPr>
              <a:t>Chemical weapons</a:t>
            </a:r>
            <a:r>
              <a:rPr lang="en-US" sz="1400" dirty="0">
                <a:solidFill>
                  <a:schemeClr val="accent3"/>
                </a:solidFill>
                <a:latin typeface="Arial" panose="020B0604020202020204" pitchFamily="34" charset="0"/>
                <a:cs typeface="Arial" panose="020B0604020202020204" pitchFamily="34" charset="0"/>
              </a:rPr>
              <a:t>. They are less dangerous and less frowned upon than nuclear weapons, but will still provide your country with protection. </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hlinkClick r:id="rId3" action="ppaction://hlinksldjump"/>
              </a:rPr>
              <a:t>Biological weapons</a:t>
            </a:r>
            <a:r>
              <a:rPr lang="en-US" sz="1400" dirty="0">
                <a:solidFill>
                  <a:schemeClr val="accent3"/>
                </a:solidFill>
                <a:latin typeface="Arial" panose="020B0604020202020204" pitchFamily="34" charset="0"/>
                <a:cs typeface="Arial" panose="020B0604020202020204" pitchFamily="34" charset="0"/>
              </a:rPr>
              <a:t>. Also less dangerous and less frowned upon than nuclear weapons, and better for subtly attacking your neighbors’ populaces. </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hlinkClick r:id="rId4" action="ppaction://hlinksldjump"/>
              </a:rPr>
              <a:t>Nuclear weapons</a:t>
            </a:r>
            <a:r>
              <a:rPr lang="en-US" sz="1400" dirty="0">
                <a:solidFill>
                  <a:schemeClr val="accent3"/>
                </a:solidFill>
                <a:latin typeface="Arial" panose="020B0604020202020204" pitchFamily="34" charset="0"/>
                <a:cs typeface="Arial" panose="020B0604020202020204" pitchFamily="34" charset="0"/>
              </a:rPr>
              <a:t>. This is the only option that will truly provide your country with an effective deterrent. Plus, being a member of the nuclear club brings much influence and prestige on the international stage.</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hlinkClick r:id="rId5" action="ppaction://hlinksldjump"/>
              </a:rPr>
              <a:t>Cyber warfare</a:t>
            </a:r>
            <a:r>
              <a:rPr lang="en-US" sz="1400" dirty="0">
                <a:solidFill>
                  <a:schemeClr val="accent3"/>
                </a:solidFill>
                <a:latin typeface="Arial" panose="020B0604020202020204" pitchFamily="34" charset="0"/>
                <a:cs typeface="Arial" panose="020B0604020202020204" pitchFamily="34" charset="0"/>
              </a:rPr>
              <a:t>. You can attack your neighbors undetected, and undermine their NBC capacity. Plus, international laws on cyber warfare are not as explicit as those on nuclear, biological, and chemical weapons.</a:t>
            </a: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rmAutofit fontScale="90000"/>
          </a:bodyPr>
          <a:lstStyle/>
          <a:p>
            <a:r>
              <a:rPr lang="en-GB" b="1" dirty="0"/>
              <a:t>Chemical weapons. They are less dangerous and less frowned upon than nuclear weapons, but will still provide your country with protection. </a:t>
            </a:r>
          </a:p>
        </p:txBody>
      </p:sp>
      <p:sp>
        <p:nvSpPr>
          <p:cNvPr id="3" name="Rectangle 2"/>
          <p:cNvSpPr/>
          <p:nvPr/>
        </p:nvSpPr>
        <p:spPr>
          <a:xfrm>
            <a:off x="251520" y="1916832"/>
            <a:ext cx="4392488" cy="2492990"/>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Chemical weapons are formidable weapons, and will form a basic deterrent threat.</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If your neighbors do engage militarily, and especially if they use chemical weapons, you will have a greater capacity to respond.</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The international community does not bear the same hostility toward the production of chemical weapons as it does toward the production of nuclear weapons.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Chemical weapons are easier and less expensive to produce than nuclear weapons.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Chemical weapons are more dangerous than most conventional weapons to your enemies.</a:t>
            </a:r>
          </a:p>
        </p:txBody>
      </p:sp>
      <p:sp>
        <p:nvSpPr>
          <p:cNvPr id="4" name="Rectangle 3"/>
          <p:cNvSpPr/>
          <p:nvPr/>
        </p:nvSpPr>
        <p:spPr>
          <a:xfrm>
            <a:off x="4644008" y="1916868"/>
            <a:ext cx="4211960" cy="4185761"/>
          </a:xfrm>
          <a:prstGeom prst="rect">
            <a:avLst/>
          </a:prstGeom>
        </p:spPr>
        <p:txBody>
          <a:bodyPr wrap="square">
            <a:spAutoFit/>
          </a:bodyPr>
          <a:lstStyle/>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The international community strongly dislikes chemical weapons, even if nuclear weapons are worse.</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Chemical weapons, while cheaper and easier to produce than nuclear weapons, are still expensive and difficult to produce.</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Chemical weapons provide less of a deterrent effect than nuclear weapons, and bring less clout on the international stage. </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Chemical weapons have the capacity to create major humanitarian disasters, and can inflict unspeakable harm on civilian populations.</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If your </a:t>
            </a:r>
            <a:r>
              <a:rPr lang="en-GB" sz="1200" dirty="0" err="1">
                <a:latin typeface="Arial" panose="020B0604020202020204" pitchFamily="34" charset="0"/>
                <a:cs typeface="Arial" panose="020B0604020202020204" pitchFamily="34" charset="0"/>
              </a:rPr>
              <a:t>neighbors</a:t>
            </a:r>
            <a:r>
              <a:rPr lang="en-GB" sz="1200" dirty="0">
                <a:latin typeface="Arial" panose="020B0604020202020204" pitchFamily="34" charset="0"/>
                <a:cs typeface="Arial" panose="020B0604020202020204" pitchFamily="34" charset="0"/>
              </a:rPr>
              <a:t> invade, you may turn to chemical weapons, which will escalate the war and lead to far more civilian casualties and greater destruction.</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Chemical weapons are unpredictable, and could end up harming your own people even if used against enemy combatants.</a:t>
            </a:r>
          </a:p>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Given your reputation, possession of WMD may cause your </a:t>
            </a:r>
            <a:r>
              <a:rPr lang="en-GB" sz="1200" dirty="0" err="1">
                <a:latin typeface="Arial" panose="020B0604020202020204" pitchFamily="34" charset="0"/>
                <a:cs typeface="Arial" panose="020B0604020202020204" pitchFamily="34" charset="0"/>
              </a:rPr>
              <a:t>neighbors</a:t>
            </a:r>
            <a:r>
              <a:rPr lang="en-GB" sz="1200" dirty="0">
                <a:latin typeface="Arial" panose="020B0604020202020204" pitchFamily="34" charset="0"/>
                <a:cs typeface="Arial" panose="020B0604020202020204" pitchFamily="34" charset="0"/>
              </a:rPr>
              <a:t> to unite against you.</a:t>
            </a:r>
          </a:p>
          <a:p>
            <a:pPr lvl="1"/>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TotalTime>
  <Words>2692</Words>
  <Application>Microsoft Office PowerPoint</Application>
  <PresentationFormat>On-screen Show (4:3)</PresentationFormat>
  <Paragraphs>119</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PowerPoint Presentation</vt:lpstr>
      <vt:lpstr>Continue building up a massive nuclear arsenal, pursuant to MAD. The United States is an enemy and may strike at any moment. The Soviet Union must have a strong enough arsenal to retaliate on a massive scale even after a US first strike, since the Soviet Union can only deter the United States with a second-strike capacity able to inflict unacceptable damage on the United States. </vt:lpstr>
      <vt:lpstr>Enhance the Soviet Union’s nuclear war-fighting capability. War may well be inevitable, and if it comes, the Soviet Union should be prepared. Augment and modernize the nuclear arsenal, look into missile defense, and further disperse missile locations.</vt:lpstr>
      <vt:lpstr>Launch nuclear attacks against the United States. War is likely inevitable, and it is best to gain a first-strike advantage.</vt:lpstr>
      <vt:lpstr>Take more direct steps toward bilateral nuclear reduction negotiations with the United States. The only safe way out of this conflict is to diffuse it, and the only safe way to diffuse it is bilaterally.</vt:lpstr>
      <vt:lpstr>Unilaterally reduce the size of the Soviet nuclear arsenal. The Soviet Union ought to take the lead on this, and demonstrate a desire and a willingness to end the Cold War. The United States will likely follow, and if it does not, the reductions can be reversed.</vt:lpstr>
      <vt:lpstr>PowerPoint Presentation</vt:lpstr>
      <vt:lpstr>Chemical weapons. They are less dangerous and less frowned upon than nuclear weapons, but will still provide your country with protection. </vt:lpstr>
      <vt:lpstr>Biological weapons. Also less dangerous and less frowned upon than nuclear weapons, and better for subtly attacking your neighbors’ populaces. </vt:lpstr>
      <vt:lpstr>Nuclear weapons. This is the only option that will truly provide your country with an effective deterrent. Plus, being a member of the nuclear club brings much influence and prestige on the international stage.</vt:lpstr>
      <vt:lpstr>Cyber warfare. You can attack your neighbors undetected, and undermine their NBC capacity. Plus, international laws on cyber warfare are not as explicit as those on nuclear, biological, and chemical weapons.</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24</cp:revision>
  <dcterms:created xsi:type="dcterms:W3CDTF">2015-02-02T15:42:32Z</dcterms:created>
  <dcterms:modified xsi:type="dcterms:W3CDTF">2015-02-09T12:25:00Z</dcterms:modified>
</cp:coreProperties>
</file>