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handoutMasterIdLst>
    <p:handoutMasterId r:id="rId14"/>
  </p:handoutMasterIdLst>
  <p:sldIdLst>
    <p:sldId id="256" r:id="rId3"/>
    <p:sldId id="257" r:id="rId4"/>
    <p:sldId id="258" r:id="rId5"/>
    <p:sldId id="259" r:id="rId6"/>
    <p:sldId id="260" r:id="rId7"/>
    <p:sldId id="261"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BE59"/>
    <a:srgbClr val="0E58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7" d="100"/>
          <a:sy n="107" d="100"/>
        </p:scale>
        <p:origin x="-1650" y="-84"/>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54BA91-14AD-4D57-9154-023187EB31A2}" type="datetimeFigureOut">
              <a:rPr lang="en-GB" smtClean="0"/>
              <a:t>04/03/2016</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2E58DA1-3AF1-486C-874E-87CACBBB09D4}" type="slidenum">
              <a:rPr lang="en-GB" smtClean="0"/>
              <a:t>‹#›</a:t>
            </a:fld>
            <a:endParaRPr lang="en-GB"/>
          </a:p>
        </p:txBody>
      </p:sp>
    </p:spTree>
    <p:extLst>
      <p:ext uri="{BB962C8B-B14F-4D97-AF65-F5344CB8AC3E}">
        <p14:creationId xmlns:p14="http://schemas.microsoft.com/office/powerpoint/2010/main" val="264995693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7" name="TextBox 6"/>
          <p:cNvSpPr txBox="1"/>
          <p:nvPr userDrawn="1"/>
        </p:nvSpPr>
        <p:spPr>
          <a:xfrm>
            <a:off x="971600" y="1844824"/>
            <a:ext cx="7272808" cy="31393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In this exercise, you will face a complicated decision with grave consequences. Some of these decisions are genuine historical dilemmas that world leaders have faced. Others are possible dilemmas that have not arisen but that you can grapple with using the tools and understanding you acquired reading this chapter. When you have settled on a response to each scenario, click on your decision. When you do, you will be brought to a discussion of the pros and cons of your decision. Choose wisely!</a:t>
            </a:r>
          </a:p>
          <a:p>
            <a:endParaRPr lang="en-GB" dirty="0"/>
          </a:p>
        </p:txBody>
      </p:sp>
      <p:sp>
        <p:nvSpPr>
          <p:cNvPr id="8" name="TextBox 7">
            <a:hlinkClick r:id="rId2" action="ppaction://hlinksldjump"/>
          </p:cNvPr>
          <p:cNvSpPr txBox="1"/>
          <p:nvPr userDrawn="1"/>
        </p:nvSpPr>
        <p:spPr>
          <a:xfrm>
            <a:off x="3114401" y="5823628"/>
            <a:ext cx="3495675"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defPPr>
              <a:defRPr lang="en-US"/>
            </a:defPPr>
            <a:lvl1pPr algn="ctr">
              <a:defRPr sz="2400">
                <a:latin typeface="Arial" panose="020B0604020202020204" pitchFamily="34" charset="0"/>
                <a:cs typeface="Arial" panose="020B0604020202020204" pitchFamily="34" charset="0"/>
              </a:defRPr>
            </a:lvl1pPr>
          </a:lstStyle>
          <a:p>
            <a:pPr algn="ctr"/>
            <a:r>
              <a:rPr lang="en-US" dirty="0">
                <a:solidFill>
                  <a:schemeClr val="accent3"/>
                </a:solidFill>
              </a:rPr>
              <a:t>Decide!</a:t>
            </a:r>
          </a:p>
        </p:txBody>
      </p:sp>
      <p:sp>
        <p:nvSpPr>
          <p:cNvPr id="3" name="TextBox 2"/>
          <p:cNvSpPr txBox="1"/>
          <p:nvPr userDrawn="1"/>
        </p:nvSpPr>
        <p:spPr>
          <a:xfrm>
            <a:off x="1691680" y="260648"/>
            <a:ext cx="5400600" cy="646331"/>
          </a:xfrm>
          <a:prstGeom prst="rect">
            <a:avLst/>
          </a:prstGeom>
          <a:noFill/>
        </p:spPr>
        <p:txBody>
          <a:bodyPr wrap="square" rtlCol="0">
            <a:spAutoFit/>
          </a:bodyPr>
          <a:lstStyle/>
          <a:p>
            <a:pPr algn="ctr"/>
            <a:r>
              <a:rPr lang="en-GB" sz="3600" dirty="0" smtClean="0">
                <a:solidFill>
                  <a:srgbClr val="C4BE59"/>
                </a:solidFill>
                <a:latin typeface="Arial" panose="020B0604020202020204" pitchFamily="34" charset="0"/>
                <a:cs typeface="Arial" panose="020B0604020202020204" pitchFamily="34" charset="0"/>
              </a:rPr>
              <a:t>Pivotal Decisions</a:t>
            </a:r>
            <a:endParaRPr lang="en-GB" sz="3600" dirty="0">
              <a:solidFill>
                <a:srgbClr val="C4BE59"/>
              </a:solidFill>
              <a:latin typeface="Arial" panose="020B0604020202020204" pitchFamily="34" charset="0"/>
              <a:cs typeface="Arial" panose="020B0604020202020204" pitchFamily="34" charset="0"/>
            </a:endParaRPr>
          </a:p>
        </p:txBody>
      </p:sp>
      <p:sp>
        <p:nvSpPr>
          <p:cNvPr id="9" name="TextBox 8"/>
          <p:cNvSpPr txBox="1"/>
          <p:nvPr userDrawn="1"/>
        </p:nvSpPr>
        <p:spPr>
          <a:xfrm>
            <a:off x="2267744" y="1124744"/>
            <a:ext cx="4248472" cy="400110"/>
          </a:xfrm>
          <a:prstGeom prst="rect">
            <a:avLst/>
          </a:prstGeom>
          <a:noFill/>
        </p:spPr>
        <p:txBody>
          <a:bodyPr wrap="square" rtlCol="0">
            <a:spAutoFit/>
          </a:bodyPr>
          <a:lstStyle/>
          <a:p>
            <a:endParaRPr lang="en-GB" sz="2000" dirty="0">
              <a:solidFill>
                <a:srgbClr val="C4BE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0373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6FE1056-96BD-4168-8A15-C685D08555E2}" type="datetimeFigureOut">
              <a:rPr lang="en-GB" smtClean="0"/>
              <a:t>04/03/2016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29383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6FE1056-96BD-4168-8A15-C685D08555E2}" type="datetimeFigureOut">
              <a:rPr lang="en-GB" smtClean="0"/>
              <a:t>04/03/2016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684372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FE1056-96BD-4168-8A15-C685D08555E2}" type="datetimeFigureOut">
              <a:rPr lang="en-GB" smtClean="0"/>
              <a:t>04/03/2016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047853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04/03/2016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218523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04/03/2016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7535360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18001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57177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D 1">
    <p:spTree>
      <p:nvGrpSpPr>
        <p:cNvPr id="1" name=""/>
        <p:cNvGrpSpPr/>
        <p:nvPr/>
      </p:nvGrpSpPr>
      <p:grpSpPr>
        <a:xfrm>
          <a:off x="0" y="0"/>
          <a:ext cx="0" cy="0"/>
          <a:chOff x="0" y="0"/>
          <a:chExt cx="0" cy="0"/>
        </a:xfrm>
      </p:grpSpPr>
      <p:sp>
        <p:nvSpPr>
          <p:cNvPr id="5" name="TextBox 4"/>
          <p:cNvSpPr txBox="1"/>
          <p:nvPr userDrawn="1"/>
        </p:nvSpPr>
        <p:spPr>
          <a:xfrm>
            <a:off x="2427012" y="239365"/>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1</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32856"/>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2914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D 2">
    <p:spTree>
      <p:nvGrpSpPr>
        <p:cNvPr id="1" name=""/>
        <p:cNvGrpSpPr/>
        <p:nvPr/>
      </p:nvGrpSpPr>
      <p:grpSpPr>
        <a:xfrm>
          <a:off x="0" y="0"/>
          <a:ext cx="0" cy="0"/>
          <a:chOff x="0" y="0"/>
          <a:chExt cx="0" cy="0"/>
        </a:xfrm>
      </p:grpSpPr>
      <p:sp>
        <p:nvSpPr>
          <p:cNvPr id="5" name="TextBox 4"/>
          <p:cNvSpPr txBox="1"/>
          <p:nvPr userDrawn="1"/>
        </p:nvSpPr>
        <p:spPr>
          <a:xfrm>
            <a:off x="2440905" y="188640"/>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2</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03777"/>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7524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s and Cons1">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51520" y="5910136"/>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3" name="TextBox 12">
            <a:hlinkClick r:id="rId3" action="ppaction://hlinksldjump"/>
          </p:cNvPr>
          <p:cNvSpPr txBox="1"/>
          <p:nvPr userDrawn="1"/>
        </p:nvSpPr>
        <p:spPr>
          <a:xfrm>
            <a:off x="5243406" y="5908502"/>
            <a:ext cx="3361041"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Onto the next Pivotal Decision!</a:t>
            </a:r>
            <a:endPar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7268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s and Cons 2">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843808" y="5926638"/>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5784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158001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999685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FE1056-96BD-4168-8A15-C685D08555E2}" type="datetimeFigureOut">
              <a:rPr lang="en-GB" smtClean="0"/>
              <a:t>04/03/2016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423378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PROS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CONS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FE1056-96BD-4168-8A15-C685D08555E2}" type="datetimeFigureOut">
              <a:rPr lang="en-GB" smtClean="0"/>
              <a:t>04/03/2016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8029937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E588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8371"/>
            <a:ext cx="8229600" cy="1066130"/>
          </a:xfrm>
          <a:prstGeom prst="rect">
            <a:avLst/>
          </a:prstGeom>
        </p:spPr>
        <p:txBody>
          <a:bodyPr vert="horz" lIns="91440" tIns="45720" rIns="91440" bIns="45720" rtlCol="0" anchor="ctr">
            <a:normAutofit/>
          </a:bodyPr>
          <a:lstStyle/>
          <a:p>
            <a:r>
              <a:rPr lang="en-US" sz="3600" dirty="0" smtClean="0">
                <a:solidFill>
                  <a:srgbClr val="C4BE59"/>
                </a:solidFill>
                <a:effectLst/>
                <a:latin typeface="Arial" panose="020B0604020202020204" pitchFamily="34" charset="0"/>
                <a:cs typeface="Arial" panose="020B0604020202020204" pitchFamily="34" charset="0"/>
              </a:rPr>
              <a:t>Pivotal Decisions</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marL="36900" marR="0" lvl="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a:pPr>
            <a:endParaRPr kumimoji="0" lang="en-US" sz="2400" b="0" i="0" u="none" strike="noStrike" kern="1200" cap="none" spc="0" normalizeH="0" baseline="0" noProof="0" dirty="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3BBFAC-329E-4F7E-8628-D380D9F7EF13}" type="datetimeFigureOut">
              <a:rPr lang="en-GB" smtClean="0"/>
              <a:t>04/03/2016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D28E46-6915-4E09-A890-54B53190746C}" type="slidenum">
              <a:rPr lang="en-GB" smtClean="0"/>
              <a:t>‹#›</a:t>
            </a:fld>
            <a:endParaRPr lang="en-GB"/>
          </a:p>
        </p:txBody>
      </p:sp>
      <p:sp>
        <p:nvSpPr>
          <p:cNvPr id="8" name="TextBox 7"/>
          <p:cNvSpPr txBox="1"/>
          <p:nvPr userDrawn="1"/>
        </p:nvSpPr>
        <p:spPr>
          <a:xfrm>
            <a:off x="2123728" y="980728"/>
            <a:ext cx="4968552" cy="369332"/>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351782950"/>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8" r:id="rId3"/>
    <p:sldLayoutId id="2147483653" r:id="rId4"/>
    <p:sldLayoutId id="2147483679" r:id="rId5"/>
  </p:sldLayoutIdLst>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6900" marR="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sz="3200" b="1"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FE1056-96BD-4168-8A15-C685D08555E2}" type="datetimeFigureOut">
              <a:rPr lang="en-GB" smtClean="0"/>
              <a:t>04/03/2016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AF635-4A07-4A7A-8AE0-F665D740FDB7}" type="slidenum">
              <a:rPr lang="en-GB" smtClean="0"/>
              <a:t>‹#›</a:t>
            </a:fld>
            <a:endParaRPr lang="en-GB"/>
          </a:p>
        </p:txBody>
      </p:sp>
    </p:spTree>
    <p:extLst>
      <p:ext uri="{BB962C8B-B14F-4D97-AF65-F5344CB8AC3E}">
        <p14:creationId xmlns:p14="http://schemas.microsoft.com/office/powerpoint/2010/main" val="52068202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8.xml"/><Relationship Id="rId1" Type="http://schemas.openxmlformats.org/officeDocument/2006/relationships/slideLayout" Target="../slideLayouts/slideLayout3.xml"/><Relationship Id="rId5" Type="http://schemas.openxmlformats.org/officeDocument/2006/relationships/slide" Target="slide11.xml"/><Relationship Id="rId4" Type="http://schemas.openxmlformats.org/officeDocument/2006/relationships/slide" Target="slide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976694" y="915956"/>
            <a:ext cx="6831807" cy="369332"/>
          </a:xfrm>
          <a:prstGeom prst="rect">
            <a:avLst/>
          </a:prstGeom>
        </p:spPr>
        <p:txBody>
          <a:bodyPr wrap="none">
            <a:spAutoFit/>
          </a:bodyPr>
          <a:lstStyle/>
          <a:p>
            <a:pPr algn="ctr"/>
            <a:r>
              <a:rPr lang="en-GB" b="1" dirty="0">
                <a:solidFill>
                  <a:srgbClr val="C4BE59"/>
                </a:solidFill>
                <a:latin typeface="Arial" panose="020B0604020202020204" pitchFamily="34" charset="0"/>
                <a:cs typeface="Arial" panose="020B0604020202020204" pitchFamily="34" charset="0"/>
              </a:rPr>
              <a:t>Chapter </a:t>
            </a:r>
            <a:r>
              <a:rPr lang="en-GB" b="1" dirty="0" smtClean="0">
                <a:solidFill>
                  <a:srgbClr val="C4BE59"/>
                </a:solidFill>
                <a:latin typeface="Arial" panose="020B0604020202020204" pitchFamily="34" charset="0"/>
                <a:cs typeface="Arial" panose="020B0604020202020204" pitchFamily="34" charset="0"/>
              </a:rPr>
              <a:t>11: Non-state Actors and Challenges to Sovereignty</a:t>
            </a:r>
            <a:endParaRPr lang="en-GB" b="1" dirty="0">
              <a:solidFill>
                <a:srgbClr val="C4BE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9100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t>Further fund Air-Force efforts – Thus far, American air raids have been productive in combatting </a:t>
            </a:r>
            <a:r>
              <a:rPr lang="en-US" sz="1800" b="1" dirty="0" smtClean="0"/>
              <a:t>ISIS's </a:t>
            </a:r>
            <a:r>
              <a:rPr lang="en-US" sz="1800" b="1" dirty="0"/>
              <a:t>forces. You do not want to put troops on the ground but would like to increase American military efforts to combat the terrorist organization. </a:t>
            </a:r>
          </a:p>
        </p:txBody>
      </p:sp>
      <p:sp>
        <p:nvSpPr>
          <p:cNvPr id="3" name="Rectangle 2"/>
          <p:cNvSpPr/>
          <p:nvPr/>
        </p:nvSpPr>
        <p:spPr>
          <a:xfrm>
            <a:off x="4572000" y="1985107"/>
            <a:ext cx="4320480" cy="3093154"/>
          </a:xfrm>
          <a:prstGeom prst="rect">
            <a:avLst/>
          </a:prstGeom>
        </p:spPr>
        <p:txBody>
          <a:bodyPr wrap="square">
            <a:spAutoFit/>
          </a:bodyPr>
          <a:lstStyle/>
          <a:p>
            <a:pPr marL="742950" lvl="1" indent="-285750">
              <a:buFont typeface="Wingdings" panose="05000000000000000000" pitchFamily="2" charset="2"/>
              <a:buChar char="Ø"/>
            </a:pPr>
            <a:r>
              <a:rPr lang="en-US" sz="1500" dirty="0" smtClean="0">
                <a:latin typeface="Arial" panose="020B0604020202020204" pitchFamily="34" charset="0"/>
                <a:cs typeface="Arial" panose="020B0604020202020204" pitchFamily="34" charset="0"/>
              </a:rPr>
              <a:t>While the Air-Force based strategy has been somewhat effective, it has clearly not had an overwhelming effect on </a:t>
            </a:r>
            <a:r>
              <a:rPr lang="en-US" sz="1500" dirty="0" smtClean="0">
                <a:latin typeface="Arial" panose="020B0604020202020204" pitchFamily="34" charset="0"/>
                <a:cs typeface="Arial" panose="020B0604020202020204" pitchFamily="34" charset="0"/>
              </a:rPr>
              <a:t>ISIS's </a:t>
            </a:r>
            <a:r>
              <a:rPr lang="en-US" sz="1500" dirty="0" smtClean="0">
                <a:latin typeface="Arial" panose="020B0604020202020204" pitchFamily="34" charset="0"/>
                <a:cs typeface="Arial" panose="020B0604020202020204" pitchFamily="34" charset="0"/>
              </a:rPr>
              <a:t>capacity. This strategy may be the worst of both worlds as an increased air presence would likely result in some civilian deaths, increasing the likelihood of blowback. At the same time, this approach may be too weak to handle ISIS with force. Overall, </a:t>
            </a:r>
            <a:r>
              <a:rPr lang="en-US" sz="1500" dirty="0" smtClean="0">
                <a:latin typeface="Arial" panose="020B0604020202020204" pitchFamily="34" charset="0"/>
                <a:cs typeface="Arial" panose="020B0604020202020204" pitchFamily="34" charset="0"/>
              </a:rPr>
              <a:t>ISIS's </a:t>
            </a:r>
            <a:r>
              <a:rPr lang="en-US" sz="1500" dirty="0" smtClean="0">
                <a:latin typeface="Arial" panose="020B0604020202020204" pitchFamily="34" charset="0"/>
                <a:cs typeface="Arial" panose="020B0604020202020204" pitchFamily="34" charset="0"/>
              </a:rPr>
              <a:t>gains in recruitment may outweigh gains in further air-based actions. </a:t>
            </a:r>
            <a:endParaRPr lang="en-US" sz="1500" dirty="0">
              <a:latin typeface="Arial" panose="020B0604020202020204" pitchFamily="34" charset="0"/>
              <a:cs typeface="Arial" panose="020B0604020202020204" pitchFamily="34" charset="0"/>
            </a:endParaRPr>
          </a:p>
        </p:txBody>
      </p:sp>
      <p:sp>
        <p:nvSpPr>
          <p:cNvPr id="4" name="Rectangle 3"/>
          <p:cNvSpPr/>
          <p:nvPr/>
        </p:nvSpPr>
        <p:spPr>
          <a:xfrm>
            <a:off x="251520" y="1951114"/>
            <a:ext cx="4320480" cy="3539430"/>
          </a:xfrm>
          <a:prstGeom prst="rect">
            <a:avLst/>
          </a:prstGeom>
        </p:spPr>
        <p:txBody>
          <a:bodyPr wrap="square">
            <a:spAutoFit/>
          </a:bodyPr>
          <a:lstStyle/>
          <a:p>
            <a:pPr marL="628650" lvl="1" indent="-171450">
              <a:buFont typeface="Wingdings" panose="05000000000000000000" pitchFamily="2" charset="2"/>
              <a:buChar char="Ø"/>
            </a:pPr>
            <a:r>
              <a:rPr lang="en-US" sz="1400" dirty="0">
                <a:latin typeface="Arial" panose="020B0604020202020204" pitchFamily="34" charset="0"/>
                <a:cs typeface="Arial" panose="020B0604020202020204" pitchFamily="34" charset="0"/>
              </a:rPr>
              <a:t>You could capitalize on the recent downturn in </a:t>
            </a:r>
            <a:r>
              <a:rPr lang="en-US" sz="1400" dirty="0" smtClean="0">
                <a:latin typeface="Arial" panose="020B0604020202020204" pitchFamily="34" charset="0"/>
                <a:cs typeface="Arial" panose="020B0604020202020204" pitchFamily="34" charset="0"/>
              </a:rPr>
              <a:t>ISIS's </a:t>
            </a:r>
            <a:r>
              <a:rPr lang="en-US" sz="1400" dirty="0">
                <a:latin typeface="Arial" panose="020B0604020202020204" pitchFamily="34" charset="0"/>
                <a:cs typeface="Arial" panose="020B0604020202020204" pitchFamily="34" charset="0"/>
              </a:rPr>
              <a:t>momentum by expanding the </a:t>
            </a:r>
            <a:r>
              <a:rPr lang="en-US" sz="1400" dirty="0" smtClean="0">
                <a:latin typeface="Arial" panose="020B0604020202020204" pitchFamily="34" charset="0"/>
                <a:cs typeface="Arial" panose="020B0604020202020204" pitchFamily="34" charset="0"/>
              </a:rPr>
              <a:t>air-based military effort. It has been somewhat successful up until this point, so there might not be a need to endanger ground-based forces in this conflict. </a:t>
            </a:r>
            <a:endParaRPr lang="en-US" sz="1400" dirty="0">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endParaRPr lang="en-US" sz="1400" dirty="0">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400" dirty="0">
                <a:latin typeface="Arial" panose="020B0604020202020204" pitchFamily="34" charset="0"/>
                <a:cs typeface="Arial" panose="020B0604020202020204" pitchFamily="34" charset="0"/>
              </a:rPr>
              <a:t>The strength in this strategy is the weaknesses of all other responses. </a:t>
            </a:r>
            <a:r>
              <a:rPr lang="en-US" sz="1400" dirty="0" smtClean="0">
                <a:latin typeface="Arial" panose="020B0604020202020204" pitchFamily="34" charset="0"/>
                <a:cs typeface="Arial" panose="020B0604020202020204" pitchFamily="34" charset="0"/>
              </a:rPr>
              <a:t>Deploying ground-based forces would increase blowback and result in trade-offs elsewhere. It might be impossible to reconcile every parties’ interests in an international coalition. Withdrawing US military presence may simply allow ISIS to operate with even less of an impediment.</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587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t>Withdraw US military presence – You believe terrorist organizations like ISIS exist as backlash to American imperialism. In order to undermine their recruitment efforts and allow for localized responses to flourish, you think the US should significantly reduce its military presence in the Middle East, particularly in Syria and Iraq.</a:t>
            </a:r>
          </a:p>
        </p:txBody>
      </p:sp>
      <p:sp>
        <p:nvSpPr>
          <p:cNvPr id="3" name="Rectangle 2"/>
          <p:cNvSpPr/>
          <p:nvPr/>
        </p:nvSpPr>
        <p:spPr>
          <a:xfrm>
            <a:off x="4139952" y="1985107"/>
            <a:ext cx="4752528" cy="3785652"/>
          </a:xfrm>
          <a:prstGeom prst="rect">
            <a:avLst/>
          </a:prstGeom>
        </p:spPr>
        <p:txBody>
          <a:bodyPr wrap="square">
            <a:spAutoFit/>
          </a:bodyPr>
          <a:lstStyle/>
          <a:p>
            <a:pPr marL="742950" lvl="1" indent="-285750">
              <a:buFont typeface="Wingdings" panose="05000000000000000000" pitchFamily="2" charset="2"/>
              <a:buChar char="Ø"/>
            </a:pPr>
            <a:r>
              <a:rPr lang="en-US" sz="1200" dirty="0" smtClean="0">
                <a:latin typeface="Arial" panose="020B0604020202020204" pitchFamily="34" charset="0"/>
                <a:cs typeface="Arial" panose="020B0604020202020204" pitchFamily="34" charset="0"/>
              </a:rPr>
              <a:t>This weak approach could very well incite </a:t>
            </a:r>
            <a:r>
              <a:rPr lang="en-US" sz="1200" dirty="0" smtClean="0">
                <a:latin typeface="Arial" panose="020B0604020202020204" pitchFamily="34" charset="0"/>
                <a:cs typeface="Arial" panose="020B0604020202020204" pitchFamily="34" charset="0"/>
              </a:rPr>
              <a:t>ISIS's </a:t>
            </a:r>
            <a:r>
              <a:rPr lang="en-US" sz="1200" dirty="0" smtClean="0">
                <a:latin typeface="Arial" panose="020B0604020202020204" pitchFamily="34" charset="0"/>
                <a:cs typeface="Arial" panose="020B0604020202020204" pitchFamily="34" charset="0"/>
              </a:rPr>
              <a:t>recruitment efforts under the pretense that their mission is succeeding. </a:t>
            </a:r>
            <a:r>
              <a:rPr lang="en-US" sz="1200" dirty="0" smtClean="0">
                <a:latin typeface="Arial" panose="020B0604020202020204" pitchFamily="34" charset="0"/>
                <a:cs typeface="Arial" panose="020B0604020202020204" pitchFamily="34" charset="0"/>
              </a:rPr>
              <a:t>ISIS's </a:t>
            </a:r>
            <a:r>
              <a:rPr lang="en-US" sz="1200" dirty="0" smtClean="0">
                <a:latin typeface="Arial" panose="020B0604020202020204" pitchFamily="34" charset="0"/>
                <a:cs typeface="Arial" panose="020B0604020202020204" pitchFamily="34" charset="0"/>
              </a:rPr>
              <a:t>leaders could use your strategy as an opportunity to build on momentum from the Paris attacks and downplay recent losses (that have reduced their influence overall).</a:t>
            </a:r>
          </a:p>
          <a:p>
            <a:pPr marL="742950" lvl="1" indent="-285750">
              <a:buFont typeface="Wingdings" panose="05000000000000000000" pitchFamily="2" charset="2"/>
              <a:buChar char="Ø"/>
            </a:pPr>
            <a:endParaRPr lang="en-US" sz="12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200" dirty="0" smtClean="0">
                <a:latin typeface="Arial" panose="020B0604020202020204" pitchFamily="34" charset="0"/>
                <a:cs typeface="Arial" panose="020B0604020202020204" pitchFamily="34" charset="0"/>
              </a:rPr>
              <a:t>Local groups are too fractured to cohesively take on ISIS. The terrorist organization will just respond with strategies of divide and conquer to complete their conquests. </a:t>
            </a:r>
          </a:p>
          <a:p>
            <a:pPr marL="742950" lvl="1" indent="-285750">
              <a:buFont typeface="Wingdings" panose="05000000000000000000" pitchFamily="2" charset="2"/>
              <a:buChar char="Ø"/>
            </a:pPr>
            <a:endParaRPr lang="en-US" sz="12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200" dirty="0" smtClean="0">
                <a:latin typeface="Arial" panose="020B0604020202020204" pitchFamily="34" charset="0"/>
                <a:cs typeface="Arial" panose="020B0604020202020204" pitchFamily="34" charset="0"/>
              </a:rPr>
              <a:t>Critically, withdrawing US military presence in the wake of the nuclear deal with Iran could be seen as a sign of appeasing the Iranians. </a:t>
            </a:r>
            <a:r>
              <a:rPr lang="en-US" sz="1200" dirty="0">
                <a:latin typeface="Arial" panose="020B0604020202020204" pitchFamily="34" charset="0"/>
                <a:cs typeface="Arial" panose="020B0604020202020204" pitchFamily="34" charset="0"/>
              </a:rPr>
              <a:t>A</a:t>
            </a:r>
            <a:r>
              <a:rPr lang="en-US" sz="1200" dirty="0" smtClean="0">
                <a:latin typeface="Arial" panose="020B0604020202020204" pitchFamily="34" charset="0"/>
                <a:cs typeface="Arial" panose="020B0604020202020204" pitchFamily="34" charset="0"/>
              </a:rPr>
              <a:t>llies </a:t>
            </a:r>
            <a:r>
              <a:rPr lang="en-US" sz="1200" dirty="0" smtClean="0">
                <a:latin typeface="Arial" panose="020B0604020202020204" pitchFamily="34" charset="0"/>
                <a:cs typeface="Arial" panose="020B0604020202020204" pitchFamily="34" charset="0"/>
              </a:rPr>
              <a:t>in the Gulf Cooperation Council, especially Saudi Arabia and Bahrain, could respond by ramping up military pressures against Iran or even seeking a nuclear weapon from states such as Pakistan. Allied instability coupled with an emboldened Iran could cause a regional war to break out. </a:t>
            </a:r>
            <a:endParaRPr lang="en-US" sz="1200" dirty="0">
              <a:latin typeface="Arial" panose="020B0604020202020204" pitchFamily="34" charset="0"/>
              <a:cs typeface="Arial" panose="020B0604020202020204" pitchFamily="34" charset="0"/>
            </a:endParaRPr>
          </a:p>
        </p:txBody>
      </p:sp>
      <p:sp>
        <p:nvSpPr>
          <p:cNvPr id="4" name="Rectangle 3"/>
          <p:cNvSpPr/>
          <p:nvPr/>
        </p:nvSpPr>
        <p:spPr>
          <a:xfrm>
            <a:off x="251520" y="1951114"/>
            <a:ext cx="4320480" cy="3093154"/>
          </a:xfrm>
          <a:prstGeom prst="rect">
            <a:avLst/>
          </a:prstGeom>
        </p:spPr>
        <p:txBody>
          <a:bodyPr wrap="square">
            <a:spAutoFit/>
          </a:bodyPr>
          <a:lstStyle/>
          <a:p>
            <a:pPr marL="628650" lvl="1" indent="-171450">
              <a:buFont typeface="Wingdings" panose="05000000000000000000" pitchFamily="2" charset="2"/>
              <a:buChar char="Ø"/>
            </a:pPr>
            <a:r>
              <a:rPr lang="en-US" sz="1300" dirty="0" smtClean="0">
                <a:latin typeface="Arial" panose="020B0604020202020204" pitchFamily="34" charset="0"/>
                <a:cs typeface="Arial" panose="020B0604020202020204" pitchFamily="34" charset="0"/>
              </a:rPr>
              <a:t>Withdrawing US military presence may undermine </a:t>
            </a:r>
            <a:r>
              <a:rPr lang="en-US" sz="1300" dirty="0" smtClean="0">
                <a:latin typeface="Arial" panose="020B0604020202020204" pitchFamily="34" charset="0"/>
                <a:cs typeface="Arial" panose="020B0604020202020204" pitchFamily="34" charset="0"/>
              </a:rPr>
              <a:t>ISIS's </a:t>
            </a:r>
            <a:r>
              <a:rPr lang="en-US" sz="1300" dirty="0" smtClean="0">
                <a:latin typeface="Arial" panose="020B0604020202020204" pitchFamily="34" charset="0"/>
                <a:cs typeface="Arial" panose="020B0604020202020204" pitchFamily="34" charset="0"/>
              </a:rPr>
              <a:t>recruitment efforts as they would have less justification for imperialism-based propaganda.</a:t>
            </a:r>
          </a:p>
          <a:p>
            <a:pPr marL="628650" lvl="1" indent="-171450">
              <a:buFont typeface="Wingdings" panose="05000000000000000000" pitchFamily="2" charset="2"/>
              <a:buChar char="Ø"/>
            </a:pPr>
            <a:endParaRPr lang="en-US" sz="1300" dirty="0">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300" dirty="0" smtClean="0">
                <a:latin typeface="Arial" panose="020B0604020202020204" pitchFamily="34" charset="0"/>
                <a:cs typeface="Arial" panose="020B0604020202020204" pitchFamily="34" charset="0"/>
              </a:rPr>
              <a:t>Local efforts of the Kurds, Saudi Arabians, and Iranians may prove to be sufficient at combatting ISIS. </a:t>
            </a:r>
          </a:p>
          <a:p>
            <a:pPr marL="628650" lvl="1" indent="-171450">
              <a:buFont typeface="Wingdings" panose="05000000000000000000" pitchFamily="2" charset="2"/>
              <a:buChar char="Ø"/>
            </a:pPr>
            <a:endParaRPr lang="en-US" sz="1300" dirty="0">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300" dirty="0" smtClean="0">
                <a:latin typeface="Arial" panose="020B0604020202020204" pitchFamily="34" charset="0"/>
                <a:cs typeface="Arial" panose="020B0604020202020204" pitchFamily="34" charset="0"/>
              </a:rPr>
              <a:t>Freeing up military assets would supplement the Department of Defense’s rebalance to the Asia-Pacific region</a:t>
            </a:r>
            <a:r>
              <a:rPr lang="en-US" sz="1300" dirty="0">
                <a:latin typeface="Arial" panose="020B0604020202020204" pitchFamily="34" charset="0"/>
                <a:cs typeface="Arial" panose="020B0604020202020204" pitchFamily="34" charset="0"/>
              </a:rPr>
              <a:t>. This could have future implications for regional influence in Asia and Chinese hegemonic rise. </a:t>
            </a:r>
          </a:p>
          <a:p>
            <a:pPr marL="628650" lvl="1" indent="-171450">
              <a:buFont typeface="Wingdings" panose="05000000000000000000" pitchFamily="2" charset="2"/>
              <a:buChar char="Ø"/>
            </a:pPr>
            <a:endParaRPr lang="en-US" sz="13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07933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268760"/>
            <a:ext cx="4392488" cy="5632311"/>
          </a:xfrm>
          <a:prstGeom prst="rect">
            <a:avLst/>
          </a:prstGeom>
        </p:spPr>
        <p:txBody>
          <a:bodyPr wrap="square">
            <a:spAutoFit/>
          </a:bodyPr>
          <a:lstStyle/>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Imagine you are the Secretary of Defense for the United States. The President asks you for your advice on addressing piracy off the coast of Somalia. Which course of action will you recommend? </a:t>
            </a: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endParaRPr lang="en-US" sz="1200" b="1"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b="1" dirty="0">
                <a:solidFill>
                  <a:schemeClr val="accent3"/>
                </a:solidFill>
                <a:latin typeface="Arial" panose="020B0604020202020204" pitchFamily="34" charset="0"/>
                <a:cs typeface="Arial" panose="020B0604020202020204" pitchFamily="34" charset="0"/>
              </a:rPr>
              <a:t>Background information</a:t>
            </a:r>
            <a:r>
              <a:rPr lang="en-US" sz="1200" b="1" dirty="0" smtClean="0">
                <a:solidFill>
                  <a:schemeClr val="accent3"/>
                </a:solidFill>
                <a:latin typeface="Arial" panose="020B0604020202020204" pitchFamily="34" charset="0"/>
                <a:cs typeface="Arial" panose="020B0604020202020204" pitchFamily="34" charset="0"/>
              </a:rPr>
              <a:t>:</a:t>
            </a:r>
          </a:p>
          <a:p>
            <a:pPr marL="171450" indent="-171450">
              <a:buFont typeface="Wingdings" panose="05000000000000000000" pitchFamily="2" charset="2"/>
              <a:buChar char="Ø"/>
            </a:pPr>
            <a:endParaRPr lang="en-US" sz="1200" b="1"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The US has a significant military presence in the Horn of Africa. Most of it is located at Camp </a:t>
            </a:r>
            <a:r>
              <a:rPr lang="en-US" sz="1200" dirty="0" err="1" smtClean="0">
                <a:solidFill>
                  <a:schemeClr val="accent3"/>
                </a:solidFill>
                <a:latin typeface="Arial" panose="020B0604020202020204" pitchFamily="34" charset="0"/>
                <a:cs typeface="Arial" panose="020B0604020202020204" pitchFamily="34" charset="0"/>
              </a:rPr>
              <a:t>Lemonnier</a:t>
            </a:r>
            <a:r>
              <a:rPr lang="en-US" sz="1200" dirty="0" smtClean="0">
                <a:solidFill>
                  <a:schemeClr val="accent3"/>
                </a:solidFill>
                <a:latin typeface="Arial" panose="020B0604020202020204" pitchFamily="34" charset="0"/>
                <a:cs typeface="Arial" panose="020B0604020202020204" pitchFamily="34" charset="0"/>
              </a:rPr>
              <a:t> in Djibouti and is devoted to counter-terrorism operations. That being said, there are some naval assets dedicated to anti-piracy missions. </a:t>
            </a:r>
          </a:p>
          <a:p>
            <a:pPr marL="628650" lvl="1"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Piracy is a large international issue. One study indicates that worldwide losses from piracy amount to as much as $13 to $16 billion annually. It is a large enough threat that commercial ships often feel insecure off the coast of Somalia. </a:t>
            </a:r>
          </a:p>
          <a:p>
            <a:pPr marL="628650" lvl="1"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Perhaps the reason why piracy thrives near Somalia is the country’s lack of rule of law. There is no central authority, and, as a result, factions of pirates are able to operate unimpeded by governmental forces.</a:t>
            </a:r>
          </a:p>
          <a:p>
            <a:pPr marL="628650" lvl="1"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Recently, China has been seeking an expanded military and economic presence in the Horn of Africa as part of its hegemonic grand strategy. For example, they just opened up a new military base in Djibouti and provided Djibouti with millions of dollars in economic assistance. </a:t>
            </a:r>
          </a:p>
        </p:txBody>
      </p:sp>
      <p:sp>
        <p:nvSpPr>
          <p:cNvPr id="3" name="Rectangle 2"/>
          <p:cNvSpPr/>
          <p:nvPr/>
        </p:nvSpPr>
        <p:spPr>
          <a:xfrm>
            <a:off x="4572000" y="1268760"/>
            <a:ext cx="4320480" cy="4708981"/>
          </a:xfrm>
          <a:prstGeom prst="rect">
            <a:avLst/>
          </a:prstGeom>
        </p:spPr>
        <p:txBody>
          <a:bodyPr wrap="square">
            <a:spAutoFit/>
          </a:bodyPr>
          <a:lstStyle/>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2" action="ppaction://hlinksldjump"/>
              </a:rPr>
              <a:t>Forcefully promote central consolidation </a:t>
            </a:r>
            <a:r>
              <a:rPr lang="en-US" sz="1200" dirty="0" smtClean="0">
                <a:solidFill>
                  <a:schemeClr val="accent3"/>
                </a:solidFill>
                <a:latin typeface="Arial" panose="020B0604020202020204" pitchFamily="34" charset="0"/>
                <a:cs typeface="Arial" panose="020B0604020202020204" pitchFamily="34" charset="0"/>
              </a:rPr>
              <a:t>– You would supply one particular faction with arms and technological assistance in order for them to successfully consolidate central authority. Once the group is in power, your hope is that they will establish rule of law and address the underlying conditions for piracy.</a:t>
            </a: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3" action="ppaction://hlinksldjump"/>
              </a:rPr>
              <a:t>Provide Official Development Assistance </a:t>
            </a:r>
            <a:r>
              <a:rPr lang="en-US" sz="1200" dirty="0" smtClean="0">
                <a:solidFill>
                  <a:schemeClr val="accent3"/>
                </a:solidFill>
                <a:latin typeface="Arial" panose="020B0604020202020204" pitchFamily="34" charset="0"/>
                <a:cs typeface="Arial" panose="020B0604020202020204" pitchFamily="34" charset="0"/>
              </a:rPr>
              <a:t>– You would offer financial resources to all parties willing to consolidate authority and broker a peaceful resolution to civil war. Hopefully, this approach would result in the peaceful end to Somalia’s long-term civil war and the beginning of a central authority that could establish rule of law. </a:t>
            </a: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4" action="ppaction://hlinksldjump"/>
              </a:rPr>
              <a:t>Increase US military presence </a:t>
            </a:r>
            <a:r>
              <a:rPr lang="en-US" sz="1200" dirty="0" smtClean="0">
                <a:solidFill>
                  <a:schemeClr val="accent3"/>
                </a:solidFill>
                <a:latin typeface="Arial" panose="020B0604020202020204" pitchFamily="34" charset="0"/>
                <a:cs typeface="Arial" panose="020B0604020202020204" pitchFamily="34" charset="0"/>
              </a:rPr>
              <a:t>– Essentially, the US will patrol Somalia with troops and other forces who are specifically dedicated to addressing piracy. In theory, US forces would be able to take down piracy network nodes and deter future pirate operations.</a:t>
            </a: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5" action="ppaction://hlinksldjump"/>
              </a:rPr>
              <a:t>Create an international coalition </a:t>
            </a:r>
            <a:r>
              <a:rPr lang="en-US" sz="1200" dirty="0" smtClean="0">
                <a:solidFill>
                  <a:schemeClr val="accent3"/>
                </a:solidFill>
                <a:latin typeface="Arial" panose="020B0604020202020204" pitchFamily="34" charset="0"/>
                <a:cs typeface="Arial" panose="020B0604020202020204" pitchFamily="34" charset="0"/>
              </a:rPr>
              <a:t>– The US would seek the help of France, China, and other interested parties. Using a multilateral approach, perhaps the international community can forcefully disassemble piracy network nodes and deter future pirate operations. </a:t>
            </a:r>
            <a:endParaRPr lang="en-US" sz="12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20744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1066130"/>
          </a:xfrm>
        </p:spPr>
        <p:txBody>
          <a:bodyPr>
            <a:noAutofit/>
          </a:bodyPr>
          <a:lstStyle/>
          <a:p>
            <a:r>
              <a:rPr lang="en-US" sz="1600" b="1" dirty="0"/>
              <a:t>Forcefully promote central consolidation – You would supply one particular faction with arms and technological assistance in order for them to successfully consolidate central authority. Once the group is in power, your hope is that they will establish rule of law and address the underlying conditions for piracy.</a:t>
            </a:r>
          </a:p>
        </p:txBody>
      </p:sp>
      <p:sp>
        <p:nvSpPr>
          <p:cNvPr id="3" name="Rectangle 2"/>
          <p:cNvSpPr/>
          <p:nvPr/>
        </p:nvSpPr>
        <p:spPr>
          <a:xfrm>
            <a:off x="251520" y="1988840"/>
            <a:ext cx="4320480" cy="1384995"/>
          </a:xfrm>
          <a:prstGeom prst="rect">
            <a:avLst/>
          </a:prstGeom>
        </p:spPr>
        <p:txBody>
          <a:bodyPr wrap="square">
            <a:spAutoFit/>
          </a:bodyPr>
          <a:lstStyle/>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If successful, a central authority may be able to establish rule of law and eradicate the conditions that allow for pirate factions to operate. </a:t>
            </a:r>
          </a:p>
          <a:p>
            <a:pPr marL="285750" indent="-285750">
              <a:buFont typeface="Wingdings" panose="05000000000000000000" pitchFamily="2" charset="2"/>
              <a:buChar char="Ø"/>
            </a:pPr>
            <a:endParaRPr lang="en-GB"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Perhaps your efforts will shorten the civil war and result in a short-term resolution. </a:t>
            </a:r>
            <a:endParaRPr lang="en-GB" sz="1400" dirty="0">
              <a:solidFill>
                <a:schemeClr val="accent3"/>
              </a:solidFill>
              <a:latin typeface="Arial" panose="020B0604020202020204" pitchFamily="34" charset="0"/>
              <a:cs typeface="Arial" panose="020B0604020202020204" pitchFamily="34" charset="0"/>
            </a:endParaRPr>
          </a:p>
        </p:txBody>
      </p:sp>
      <p:sp>
        <p:nvSpPr>
          <p:cNvPr id="4" name="Rectangle 3"/>
          <p:cNvSpPr/>
          <p:nvPr/>
        </p:nvSpPr>
        <p:spPr>
          <a:xfrm>
            <a:off x="4572000" y="1988840"/>
            <a:ext cx="4320480" cy="3970318"/>
          </a:xfrm>
          <a:prstGeom prst="rect">
            <a:avLst/>
          </a:prstGeom>
        </p:spPr>
        <p:txBody>
          <a:bodyPr wrap="square">
            <a:spAutoFit/>
          </a:bodyPr>
          <a:lstStyle/>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Increasing the military power of one particular faction may just result in an even bloodier civil war. Your actions might lead to the deaths of hundreds of thousands of innocent civilians. </a:t>
            </a:r>
          </a:p>
          <a:p>
            <a:pPr marL="285750" indent="-285750">
              <a:buFont typeface="Wingdings" panose="05000000000000000000" pitchFamily="2" charset="2"/>
              <a:buChar char="Ø"/>
            </a:pPr>
            <a:endParaRPr lang="en-GB"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The arms may be moved around in the region and end up in the possession of Al-Shabaab, a terrorist organization, or Al-Qaeda in the Arab Peninsula, a Yemeni Al-Qaeda affiliate. That may compromise future counter-terror efforts. </a:t>
            </a:r>
          </a:p>
          <a:p>
            <a:pPr marL="285750" indent="-285750">
              <a:buFont typeface="Wingdings" panose="05000000000000000000" pitchFamily="2" charset="2"/>
              <a:buChar char="Ø"/>
            </a:pPr>
            <a:endParaRPr lang="en-GB"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Even if the group manages to consolidate authority, they may rule Somalia authoritatively and allow for piracy operations to continue. The American record on forceful regime change has not been stellar. Iraq, Libya, and Afghanistan all serve as historical warnings. </a:t>
            </a:r>
            <a:endParaRPr lang="en-GB"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endParaRPr lang="en-GB" sz="1400" dirty="0" smtClean="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662763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t>Provide Official Development Assistance – You would offer financial resources to all parties willing to consolidate authority and broker a peaceful resolution to civil war. Hopefully, this approach would result in the peaceful end to Somalia’s long-term civil war and the beginning of a central authority that could establish rule of law. </a:t>
            </a:r>
          </a:p>
        </p:txBody>
      </p:sp>
      <p:sp>
        <p:nvSpPr>
          <p:cNvPr id="4" name="Rectangle 3"/>
          <p:cNvSpPr/>
          <p:nvPr/>
        </p:nvSpPr>
        <p:spPr>
          <a:xfrm>
            <a:off x="179512" y="1988840"/>
            <a:ext cx="4392488" cy="1600438"/>
          </a:xfrm>
          <a:prstGeom prst="rect">
            <a:avLst/>
          </a:prstGeom>
        </p:spPr>
        <p:txBody>
          <a:bodyPr wrap="square">
            <a:spAutoFit/>
          </a:bodyPr>
          <a:lstStyle/>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If successful, </a:t>
            </a:r>
            <a:r>
              <a:rPr lang="en-GB" sz="1400" dirty="0" smtClean="0">
                <a:solidFill>
                  <a:schemeClr val="accent3"/>
                </a:solidFill>
                <a:latin typeface="Arial" panose="020B0604020202020204" pitchFamily="34" charset="0"/>
                <a:cs typeface="Arial" panose="020B0604020202020204" pitchFamily="34" charset="0"/>
              </a:rPr>
              <a:t>your efforts may result in a </a:t>
            </a:r>
            <a:r>
              <a:rPr lang="en-GB" sz="1400" dirty="0">
                <a:solidFill>
                  <a:schemeClr val="accent3"/>
                </a:solidFill>
                <a:latin typeface="Arial" panose="020B0604020202020204" pitchFamily="34" charset="0"/>
                <a:cs typeface="Arial" panose="020B0604020202020204" pitchFamily="34" charset="0"/>
              </a:rPr>
              <a:t>central authority </a:t>
            </a:r>
            <a:r>
              <a:rPr lang="en-GB" sz="1400" dirty="0" smtClean="0">
                <a:solidFill>
                  <a:schemeClr val="accent3"/>
                </a:solidFill>
                <a:latin typeface="Arial" panose="020B0604020202020204" pitchFamily="34" charset="0"/>
                <a:cs typeface="Arial" panose="020B0604020202020204" pitchFamily="34" charset="0"/>
              </a:rPr>
              <a:t>that is able </a:t>
            </a:r>
            <a:r>
              <a:rPr lang="en-GB" sz="1400" dirty="0">
                <a:solidFill>
                  <a:schemeClr val="accent3"/>
                </a:solidFill>
                <a:latin typeface="Arial" panose="020B0604020202020204" pitchFamily="34" charset="0"/>
                <a:cs typeface="Arial" panose="020B0604020202020204" pitchFamily="34" charset="0"/>
              </a:rPr>
              <a:t>to establish rule of law and eradicate the conditions that allow for pirate factions to operate. </a:t>
            </a:r>
          </a:p>
          <a:p>
            <a:pPr marL="285750" indent="-285750">
              <a:buFont typeface="Wingdings" panose="05000000000000000000" pitchFamily="2" charset="2"/>
              <a:buChar char="Ø"/>
            </a:pPr>
            <a:endParaRPr lang="en-GB"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Perhaps your efforts will shorten the civil war and result in a short-term resolution. </a:t>
            </a:r>
          </a:p>
        </p:txBody>
      </p:sp>
      <p:sp>
        <p:nvSpPr>
          <p:cNvPr id="5" name="Rectangle 4"/>
          <p:cNvSpPr/>
          <p:nvPr/>
        </p:nvSpPr>
        <p:spPr>
          <a:xfrm>
            <a:off x="3995937" y="1982450"/>
            <a:ext cx="4896544" cy="3893374"/>
          </a:xfrm>
          <a:prstGeom prst="rect">
            <a:avLst/>
          </a:prstGeom>
        </p:spPr>
        <p:txBody>
          <a:bodyPr wrap="square">
            <a:spAutoFit/>
          </a:bodyPr>
          <a:lstStyle/>
          <a:p>
            <a:pPr marL="742950" lvl="1" indent="-285750">
              <a:buFont typeface="Wingdings" panose="05000000000000000000" pitchFamily="2" charset="2"/>
              <a:buChar char="Ø"/>
            </a:pPr>
            <a:r>
              <a:rPr lang="en-US" sz="1300" dirty="0" smtClean="0">
                <a:solidFill>
                  <a:schemeClr val="accent3"/>
                </a:solidFill>
                <a:latin typeface="Arial" panose="020B0604020202020204" pitchFamily="34" charset="0"/>
                <a:cs typeface="Arial" panose="020B0604020202020204" pitchFamily="34" charset="0"/>
              </a:rPr>
              <a:t>This choice will likely lengthen the civil war and make it more violent. Groups may claim to be willing to work toward a peaceful resolution, but just utilize the money to fund arms purchases. </a:t>
            </a:r>
          </a:p>
          <a:p>
            <a:pPr marL="742950" lvl="1" indent="-285750">
              <a:buFont typeface="Wingdings" panose="05000000000000000000" pitchFamily="2" charset="2"/>
              <a:buChar char="Ø"/>
            </a:pPr>
            <a:endParaRPr lang="en-US" sz="1300" dirty="0" smtClean="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300" dirty="0" smtClean="0">
                <a:solidFill>
                  <a:schemeClr val="accent3"/>
                </a:solidFill>
                <a:latin typeface="Arial" panose="020B0604020202020204" pitchFamily="34" charset="0"/>
                <a:cs typeface="Arial" panose="020B0604020202020204" pitchFamily="34" charset="0"/>
              </a:rPr>
              <a:t>The groups may use the money to fund Al-Shabaab</a:t>
            </a:r>
            <a:r>
              <a:rPr lang="en-US" sz="1300" dirty="0">
                <a:solidFill>
                  <a:schemeClr val="accent3"/>
                </a:solidFill>
                <a:latin typeface="Arial" panose="020B0604020202020204" pitchFamily="34" charset="0"/>
                <a:cs typeface="Arial" panose="020B0604020202020204" pitchFamily="34" charset="0"/>
              </a:rPr>
              <a:t>, a terrorist organization, or Al-Qaeda in the Arab Peninsula, a Yemeni Al-Qaeda affiliate. That may compromise future counter-terror efforts. </a:t>
            </a:r>
            <a:endParaRPr lang="en-US" sz="1300" dirty="0" smtClean="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endParaRPr lang="en-US" sz="130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300" dirty="0" smtClean="0">
                <a:solidFill>
                  <a:schemeClr val="accent3"/>
                </a:solidFill>
                <a:latin typeface="Arial" panose="020B0604020202020204" pitchFamily="34" charset="0"/>
                <a:cs typeface="Arial" panose="020B0604020202020204" pitchFamily="34" charset="0"/>
              </a:rPr>
              <a:t>Even if the groups are willing to consolidate authority, the US may not like the results</a:t>
            </a:r>
            <a:r>
              <a:rPr lang="en-US" sz="1300" dirty="0">
                <a:solidFill>
                  <a:schemeClr val="accent3"/>
                </a:solidFill>
                <a:latin typeface="Arial" panose="020B0604020202020204" pitchFamily="34" charset="0"/>
                <a:cs typeface="Arial" panose="020B0604020202020204" pitchFamily="34" charset="0"/>
              </a:rPr>
              <a:t>. </a:t>
            </a:r>
            <a:r>
              <a:rPr lang="en-US" sz="1300" dirty="0" smtClean="0">
                <a:solidFill>
                  <a:schemeClr val="accent3"/>
                </a:solidFill>
                <a:latin typeface="Arial" panose="020B0604020202020204" pitchFamily="34" charset="0"/>
                <a:cs typeface="Arial" panose="020B0604020202020204" pitchFamily="34" charset="0"/>
              </a:rPr>
              <a:t>They </a:t>
            </a:r>
            <a:r>
              <a:rPr lang="en-US" sz="1300" dirty="0">
                <a:solidFill>
                  <a:schemeClr val="accent3"/>
                </a:solidFill>
                <a:latin typeface="Arial" panose="020B0604020202020204" pitchFamily="34" charset="0"/>
                <a:cs typeface="Arial" panose="020B0604020202020204" pitchFamily="34" charset="0"/>
              </a:rPr>
              <a:t>may rule Somalia authoritatively and allow for piracy operations to continue. The American record on </a:t>
            </a:r>
            <a:r>
              <a:rPr lang="en-US" sz="1300" dirty="0" smtClean="0">
                <a:solidFill>
                  <a:schemeClr val="accent3"/>
                </a:solidFill>
                <a:latin typeface="Arial" panose="020B0604020202020204" pitchFamily="34" charset="0"/>
                <a:cs typeface="Arial" panose="020B0604020202020204" pitchFamily="34" charset="0"/>
              </a:rPr>
              <a:t>fostering regime </a:t>
            </a:r>
            <a:r>
              <a:rPr lang="en-US" sz="1300" dirty="0">
                <a:solidFill>
                  <a:schemeClr val="accent3"/>
                </a:solidFill>
                <a:latin typeface="Arial" panose="020B0604020202020204" pitchFamily="34" charset="0"/>
                <a:cs typeface="Arial" panose="020B0604020202020204" pitchFamily="34" charset="0"/>
              </a:rPr>
              <a:t>change has not been stellar. Iraq, Libya, and Afghanistan all serve as historical warnings. </a:t>
            </a:r>
            <a:r>
              <a:rPr lang="en-US" sz="1300" dirty="0" smtClean="0">
                <a:solidFill>
                  <a:schemeClr val="accent3"/>
                </a:solidFill>
                <a:latin typeface="Arial" panose="020B0604020202020204" pitchFamily="34" charset="0"/>
                <a:cs typeface="Arial" panose="020B0604020202020204" pitchFamily="34" charset="0"/>
              </a:rPr>
              <a:t>Somalia is home to many radical sects of Islam, it would not be a stretch to claim that their central authority would reflect anti-American interests. </a:t>
            </a:r>
            <a:endParaRPr lang="en-US" sz="13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10454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800" b="1" dirty="0"/>
              <a:t>Increase US military presence – Essentially, the US will patrol Somalia with troops and other forces who are specifically dedicated to addressing piracy. In theory, US forces would be able to take down piracy network nodes and deter future pirate operations.</a:t>
            </a:r>
          </a:p>
        </p:txBody>
      </p:sp>
      <p:sp>
        <p:nvSpPr>
          <p:cNvPr id="3" name="Rectangle 2"/>
          <p:cNvSpPr/>
          <p:nvPr/>
        </p:nvSpPr>
        <p:spPr>
          <a:xfrm>
            <a:off x="3419872" y="1988840"/>
            <a:ext cx="5436096" cy="3970318"/>
          </a:xfrm>
          <a:prstGeom prst="rect">
            <a:avLst/>
          </a:prstGeom>
        </p:spPr>
        <p:txBody>
          <a:bodyPr wrap="square">
            <a:spAutoFit/>
          </a:bodyPr>
          <a:lstStyle/>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Forward-deployed US military presence tends to </a:t>
            </a:r>
            <a:r>
              <a:rPr lang="en-US" sz="1400" dirty="0">
                <a:solidFill>
                  <a:schemeClr val="accent3"/>
                </a:solidFill>
                <a:latin typeface="Arial" panose="020B0604020202020204" pitchFamily="34" charset="0"/>
                <a:cs typeface="Arial" panose="020B0604020202020204" pitchFamily="34" charset="0"/>
              </a:rPr>
              <a:t>incite blowback. </a:t>
            </a:r>
            <a:r>
              <a:rPr lang="en-US" sz="1400" dirty="0" smtClean="0">
                <a:solidFill>
                  <a:schemeClr val="accent3"/>
                </a:solidFill>
                <a:latin typeface="Arial" panose="020B0604020202020204" pitchFamily="34" charset="0"/>
                <a:cs typeface="Arial" panose="020B0604020202020204" pitchFamily="34" charset="0"/>
              </a:rPr>
              <a:t>Increased presence may supplement recruitment efforts for Al-Shabaab</a:t>
            </a:r>
            <a:r>
              <a:rPr lang="en-US" sz="1400" dirty="0">
                <a:solidFill>
                  <a:schemeClr val="accent3"/>
                </a:solidFill>
                <a:latin typeface="Arial" panose="020B0604020202020204" pitchFamily="34" charset="0"/>
                <a:cs typeface="Arial" panose="020B0604020202020204" pitchFamily="34" charset="0"/>
              </a:rPr>
              <a:t>, a terrorist organization, </a:t>
            </a:r>
            <a:r>
              <a:rPr lang="en-US" sz="1400" dirty="0" smtClean="0">
                <a:solidFill>
                  <a:schemeClr val="accent3"/>
                </a:solidFill>
                <a:latin typeface="Arial" panose="020B0604020202020204" pitchFamily="34" charset="0"/>
                <a:cs typeface="Arial" panose="020B0604020202020204" pitchFamily="34" charset="0"/>
              </a:rPr>
              <a:t>and </a:t>
            </a:r>
            <a:r>
              <a:rPr lang="en-US" sz="1400" dirty="0">
                <a:solidFill>
                  <a:schemeClr val="accent3"/>
                </a:solidFill>
                <a:latin typeface="Arial" panose="020B0604020202020204" pitchFamily="34" charset="0"/>
                <a:cs typeface="Arial" panose="020B0604020202020204" pitchFamily="34" charset="0"/>
              </a:rPr>
              <a:t>Al-Qaeda in the Arab Peninsula, a Yemeni Al-Qaeda affiliate. That may compromise future counter-terror </a:t>
            </a:r>
            <a:r>
              <a:rPr lang="en-US" sz="1400" dirty="0" smtClean="0">
                <a:solidFill>
                  <a:schemeClr val="accent3"/>
                </a:solidFill>
                <a:latin typeface="Arial" panose="020B0604020202020204" pitchFamily="34" charset="0"/>
                <a:cs typeface="Arial" panose="020B0604020202020204" pitchFamily="34" charset="0"/>
              </a:rPr>
              <a:t>efforts</a:t>
            </a:r>
            <a:r>
              <a:rPr lang="en-US" sz="1400" dirty="0">
                <a:solidFill>
                  <a:schemeClr val="accent3"/>
                </a:solidFill>
                <a:latin typeface="Arial" panose="020B0604020202020204" pitchFamily="34" charset="0"/>
                <a:cs typeface="Arial" panose="020B0604020202020204" pitchFamily="34" charset="0"/>
              </a:rPr>
              <a:t> </a:t>
            </a:r>
            <a:r>
              <a:rPr lang="en-US" sz="1400" dirty="0" smtClean="0">
                <a:solidFill>
                  <a:schemeClr val="accent3"/>
                </a:solidFill>
                <a:latin typeface="Arial" panose="020B0604020202020204" pitchFamily="34" charset="0"/>
                <a:cs typeface="Arial" panose="020B0604020202020204" pitchFamily="34" charset="0"/>
              </a:rPr>
              <a:t>and result in greater national security threats for the US. </a:t>
            </a:r>
          </a:p>
          <a:p>
            <a:pPr marL="742950" lvl="1" indent="-285750">
              <a:buFont typeface="Wingdings" panose="05000000000000000000" pitchFamily="2" charset="2"/>
              <a:buChar char="Ø"/>
            </a:pPr>
            <a:endParaRPr lang="en-US" sz="140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Deploying more forward assets to the Horn of Africa would require a trade-off elsewhere. This trade-off would likely occur in either the Middle East or Asia, negatively implicating key operations in each of those regions.</a:t>
            </a:r>
          </a:p>
          <a:p>
            <a:pPr marL="742950" lvl="1" indent="-285750">
              <a:buFont typeface="Wingdings" panose="05000000000000000000" pitchFamily="2" charset="2"/>
              <a:buChar char="Ø"/>
            </a:pPr>
            <a:endParaRPr lang="en-US" sz="140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China may respond to this action with reciprocity, increasing their military presence in the region. This would lead to a competition within the region for influence and could independently lead to a small proxy conflict.</a:t>
            </a:r>
            <a:endParaRPr lang="en-US" sz="140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endParaRPr lang="en-US" sz="1400" dirty="0">
              <a:solidFill>
                <a:schemeClr val="accent3"/>
              </a:solidFill>
              <a:latin typeface="Arial" panose="020B0604020202020204" pitchFamily="34" charset="0"/>
              <a:cs typeface="Arial" panose="020B0604020202020204" pitchFamily="34" charset="0"/>
            </a:endParaRPr>
          </a:p>
        </p:txBody>
      </p:sp>
      <p:sp>
        <p:nvSpPr>
          <p:cNvPr id="4" name="Rectangle 3"/>
          <p:cNvSpPr/>
          <p:nvPr/>
        </p:nvSpPr>
        <p:spPr>
          <a:xfrm>
            <a:off x="251520" y="1988840"/>
            <a:ext cx="3600400" cy="3077766"/>
          </a:xfrm>
          <a:prstGeom prst="rect">
            <a:avLst/>
          </a:prstGeom>
        </p:spPr>
        <p:txBody>
          <a:bodyPr wrap="square">
            <a:spAutoFit/>
          </a:bodyPr>
          <a:lstStyle/>
          <a:p>
            <a:pPr marL="285750" lvl="0" indent="-285750">
              <a:buFont typeface="Wingdings" panose="05000000000000000000" pitchFamily="2" charset="2"/>
              <a:buChar char="Ø"/>
            </a:pPr>
            <a:r>
              <a:rPr lang="en-US" sz="1400" dirty="0" smtClean="0">
                <a:solidFill>
                  <a:srgbClr val="FFFFFF"/>
                </a:solidFill>
                <a:latin typeface="Arial" panose="020B0604020202020204" pitchFamily="34" charset="0"/>
                <a:cs typeface="Arial" panose="020B0604020202020204" pitchFamily="34" charset="0"/>
              </a:rPr>
              <a:t>Increased US military presence may successfully deter and disable piracy operations in the Horn of Africa. </a:t>
            </a:r>
          </a:p>
          <a:p>
            <a:pPr marL="285750" lvl="0" indent="-285750">
              <a:buFont typeface="Wingdings" panose="05000000000000000000" pitchFamily="2" charset="2"/>
              <a:buChar char="Ø"/>
            </a:pPr>
            <a:endParaRPr lang="en-US" sz="1400" dirty="0">
              <a:solidFill>
                <a:srgbClr val="FFFFFF"/>
              </a:solidFill>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r>
              <a:rPr lang="en-US" sz="1400" dirty="0" smtClean="0">
                <a:solidFill>
                  <a:srgbClr val="FFFFFF"/>
                </a:solidFill>
                <a:latin typeface="Arial" panose="020B0604020202020204" pitchFamily="34" charset="0"/>
                <a:cs typeface="Arial" panose="020B0604020202020204" pitchFamily="34" charset="0"/>
              </a:rPr>
              <a:t>More forward-deployed military presence could also deter Chinese aggression in the region, undermining their hegemonic reach for influence. This could be critical in the coming years as China becomes economically and militarily equipped to challenge American influence writ large. </a:t>
            </a:r>
          </a:p>
          <a:p>
            <a:pPr marL="285750" lvl="0" indent="-285750">
              <a:buFont typeface="Wingdings" panose="05000000000000000000" pitchFamily="2" charset="2"/>
              <a:buChar char="Ø"/>
            </a:pPr>
            <a:endParaRPr lang="en-US" sz="1300" dirty="0">
              <a:solidFill>
                <a:srgbClr val="FFFFFF"/>
              </a:solidFill>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endParaRPr lang="en-US" sz="1300" dirty="0">
              <a:solidFill>
                <a:srgbClr val="FFFFFF"/>
              </a:solidFill>
              <a:latin typeface="Arial" panose="020B0604020202020204" pitchFamily="34" charset="0"/>
              <a:cs typeface="Arial" panose="020B0604020202020204" pitchFamily="34" charset="0"/>
            </a:endParaRPr>
          </a:p>
        </p:txBody>
      </p:sp>
      <p:sp>
        <p:nvSpPr>
          <p:cNvPr id="6" name="Rectangle 5"/>
          <p:cNvSpPr/>
          <p:nvPr/>
        </p:nvSpPr>
        <p:spPr>
          <a:xfrm>
            <a:off x="5199063" y="-2993042"/>
            <a:ext cx="2286000" cy="584775"/>
          </a:xfrm>
          <a:prstGeom prst="rect">
            <a:avLst/>
          </a:prstGeom>
        </p:spPr>
        <p:txBody>
          <a:bodyPr>
            <a:spAutoFit/>
          </a:bodyPr>
          <a:lstStyle/>
          <a:p>
            <a:pPr marL="742950" lvl="1" indent="-285750">
              <a:buFont typeface="Wingdings" panose="05000000000000000000" pitchFamily="2" charset="2"/>
              <a:buChar char="Ø"/>
            </a:pPr>
            <a:endParaRPr lang="en-US" sz="1600" dirty="0" smtClean="0">
              <a:solidFill>
                <a:srgbClr val="FFFFFF"/>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endParaRPr lang="en-US" sz="16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461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800" b="1" dirty="0"/>
              <a:t>Create an international coalition – The US would seek the help of France, China, and other interested parties. Using a multilateral approach, perhaps the international community can forcefully disassemble piracy network nodes and deter future pirate operations. </a:t>
            </a:r>
          </a:p>
        </p:txBody>
      </p:sp>
      <p:sp>
        <p:nvSpPr>
          <p:cNvPr id="3" name="Rectangle 2"/>
          <p:cNvSpPr/>
          <p:nvPr/>
        </p:nvSpPr>
        <p:spPr>
          <a:xfrm>
            <a:off x="251520" y="1988840"/>
            <a:ext cx="4392488" cy="3754874"/>
          </a:xfrm>
          <a:prstGeom prst="rect">
            <a:avLst/>
          </a:prstGeom>
        </p:spPr>
        <p:txBody>
          <a:bodyPr wrap="square">
            <a:spAutoFit/>
          </a:bodyPr>
          <a:lstStyle/>
          <a:p>
            <a:pPr marL="742950" lvl="1" indent="-285750">
              <a:buFont typeface="Wingdings" panose="05000000000000000000" pitchFamily="2" charset="2"/>
              <a:buChar char="Ø"/>
              <a:defRPr/>
            </a:pPr>
            <a:r>
              <a:rPr lang="en-US" sz="1400" kern="0" dirty="0" smtClean="0">
                <a:solidFill>
                  <a:schemeClr val="accent3"/>
                </a:solidFill>
                <a:latin typeface="Arial" panose="020B0604020202020204" pitchFamily="34" charset="0"/>
                <a:cs typeface="Arial" panose="020B0604020202020204" pitchFamily="34" charset="0"/>
              </a:rPr>
              <a:t>An international coalition may </a:t>
            </a:r>
            <a:r>
              <a:rPr lang="en-US" sz="1400" kern="0" dirty="0">
                <a:solidFill>
                  <a:schemeClr val="accent3"/>
                </a:solidFill>
                <a:latin typeface="Arial" panose="020B0604020202020204" pitchFamily="34" charset="0"/>
                <a:cs typeface="Arial" panose="020B0604020202020204" pitchFamily="34" charset="0"/>
              </a:rPr>
              <a:t>successfully deter and disable piracy operations in the Horn of Africa. </a:t>
            </a:r>
            <a:endParaRPr lang="en-US" sz="1400" kern="0" dirty="0" smtClean="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defRPr/>
            </a:pPr>
            <a:endParaRPr lang="en-US" sz="1400" kern="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defRPr/>
            </a:pPr>
            <a:r>
              <a:rPr lang="en-US" sz="1400" kern="0" dirty="0" smtClean="0">
                <a:solidFill>
                  <a:schemeClr val="accent3"/>
                </a:solidFill>
                <a:latin typeface="Arial" panose="020B0604020202020204" pitchFamily="34" charset="0"/>
                <a:cs typeface="Arial" panose="020B0604020202020204" pitchFamily="34" charset="0"/>
              </a:rPr>
              <a:t>The US would not have to make a debilitating trade-off in military presence elsewhere to support an international coalition. The lack of a large increase in US military presence also means that China will not be justified in significantly increasing its African military presence. </a:t>
            </a:r>
            <a:endParaRPr lang="en-US" sz="1400" kern="0" dirty="0">
              <a:solidFill>
                <a:schemeClr val="accent3"/>
              </a:solidFill>
              <a:latin typeface="Arial" panose="020B0604020202020204" pitchFamily="34" charset="0"/>
              <a:cs typeface="Arial" panose="020B0604020202020204" pitchFamily="34" charset="0"/>
            </a:endParaRP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US" sz="1400" kern="0" dirty="0" smtClean="0">
              <a:solidFill>
                <a:schemeClr val="accent3"/>
              </a:solidFill>
              <a:latin typeface="Arial" panose="020B0604020202020204" pitchFamily="34" charset="0"/>
              <a:cs typeface="Arial" panose="020B0604020202020204" pitchFamily="34" charset="0"/>
            </a:endParaRP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400" kern="0" dirty="0" smtClean="0">
                <a:solidFill>
                  <a:schemeClr val="accent3"/>
                </a:solidFill>
                <a:latin typeface="Arial" panose="020B0604020202020204" pitchFamily="34" charset="0"/>
                <a:cs typeface="Arial" panose="020B0604020202020204" pitchFamily="34" charset="0"/>
              </a:rPr>
              <a:t>A multilateral effort would also reduce the effect of anti-American blowback, minimizing the prospects that anti-piracy missions spur terrorist recruitment in the region.</a:t>
            </a:r>
            <a:endParaRPr kumimoji="0" lang="en-US" sz="14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endParaRPr>
          </a:p>
        </p:txBody>
      </p:sp>
      <p:sp>
        <p:nvSpPr>
          <p:cNvPr id="4" name="TextBox 3"/>
          <p:cNvSpPr txBox="1"/>
          <p:nvPr/>
        </p:nvSpPr>
        <p:spPr>
          <a:xfrm>
            <a:off x="4620088" y="1996414"/>
            <a:ext cx="4248472" cy="2246769"/>
          </a:xfrm>
          <a:prstGeom prst="rect">
            <a:avLst/>
          </a:prstGeom>
          <a:noFill/>
        </p:spPr>
        <p:txBody>
          <a:bodyPr wrap="square" rtlCol="0">
            <a:spAutoFit/>
          </a:bodyPr>
          <a:lstStyle/>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Other states may not agree on the actions that should be taken for anti-piracy operations. Without a clear consensus on action, other countries would reject the call for an international coalition. If the US were to fail to corral international action, then the US may be seen as losing its global influence. Obviously if no action is taken, piracy will continue off the coast of Somalia. </a:t>
            </a:r>
            <a:endParaRPr lang="en-US" sz="14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5084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268760"/>
            <a:ext cx="4392488" cy="5078313"/>
          </a:xfrm>
          <a:prstGeom prst="rect">
            <a:avLst/>
          </a:prstGeom>
        </p:spPr>
        <p:txBody>
          <a:bodyPr wrap="square">
            <a:spAutoFit/>
          </a:bodyPr>
          <a:lstStyle/>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Imagine you are the Secretary of Defense for the United States</a:t>
            </a:r>
            <a:r>
              <a:rPr lang="en-US" sz="1200" dirty="0">
                <a:solidFill>
                  <a:schemeClr val="accent3"/>
                </a:solidFill>
                <a:latin typeface="Arial" panose="020B0604020202020204" pitchFamily="34" charset="0"/>
                <a:cs typeface="Arial" panose="020B0604020202020204" pitchFamily="34" charset="0"/>
              </a:rPr>
              <a:t>. The President asks you for your advice on addressing </a:t>
            </a:r>
            <a:r>
              <a:rPr lang="en-US" sz="1200" dirty="0" smtClean="0">
                <a:solidFill>
                  <a:schemeClr val="accent3"/>
                </a:solidFill>
                <a:latin typeface="Arial" panose="020B0604020202020204" pitchFamily="34" charset="0"/>
                <a:cs typeface="Arial" panose="020B0604020202020204" pitchFamily="34" charset="0"/>
              </a:rPr>
              <a:t>the terrorist threat of the Islamic State. </a:t>
            </a:r>
            <a:r>
              <a:rPr lang="en-US" sz="1200" dirty="0">
                <a:solidFill>
                  <a:schemeClr val="accent3"/>
                </a:solidFill>
                <a:latin typeface="Arial" panose="020B0604020202020204" pitchFamily="34" charset="0"/>
                <a:cs typeface="Arial" panose="020B0604020202020204" pitchFamily="34" charset="0"/>
              </a:rPr>
              <a:t>Which course of action will you recommend? </a:t>
            </a:r>
          </a:p>
          <a:p>
            <a:pPr marL="171450" indent="-171450">
              <a:buFont typeface="Wingdings" panose="05000000000000000000" pitchFamily="2" charset="2"/>
              <a:buChar char="Ø"/>
            </a:pPr>
            <a:endParaRPr lang="en-US" sz="1200" dirty="0" smtClean="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b="1" dirty="0">
                <a:solidFill>
                  <a:schemeClr val="accent3"/>
                </a:solidFill>
                <a:latin typeface="Arial" panose="020B0604020202020204" pitchFamily="34" charset="0"/>
                <a:cs typeface="Arial" panose="020B0604020202020204" pitchFamily="34" charset="0"/>
              </a:rPr>
              <a:t>Background information:</a:t>
            </a: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ISIS stands for the Islamic State of Iraq and Syria, a Salafi jihadist militant group that is committed to Islamic fundamentalism and the establishment of an Islamic caliphate. </a:t>
            </a:r>
          </a:p>
          <a:p>
            <a:pPr marL="628650" lvl="1"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At one point, the organization had strong recruitment outreach, financial resources, and territorial possessions. However, all three of those sources of power have been reduced recently as a result of Kurdish backlash, US air raids, and internal backlash. </a:t>
            </a:r>
          </a:p>
          <a:p>
            <a:pPr marL="628650" lvl="1"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That being said, the group is obviously still powerful and well-connected</a:t>
            </a:r>
            <a:r>
              <a:rPr lang="en-US" sz="1200" dirty="0">
                <a:solidFill>
                  <a:schemeClr val="accent3"/>
                </a:solidFill>
                <a:latin typeface="Arial" panose="020B0604020202020204" pitchFamily="34" charset="0"/>
                <a:cs typeface="Arial" panose="020B0604020202020204" pitchFamily="34" charset="0"/>
              </a:rPr>
              <a:t>. Unfortunately, ISIS successfully carried out the November 2015 Paris attacks. </a:t>
            </a:r>
            <a:r>
              <a:rPr lang="en-US" sz="1200" dirty="0" smtClean="0">
                <a:solidFill>
                  <a:schemeClr val="accent3"/>
                </a:solidFill>
                <a:latin typeface="Arial" panose="020B0604020202020204" pitchFamily="34" charset="0"/>
                <a:cs typeface="Arial" panose="020B0604020202020204" pitchFamily="34" charset="0"/>
              </a:rPr>
              <a:t>Furthermore, previous recruitment efforts have landed ISIS: as much as $2 billion, 20,000 foreign nationals from roughly 90 countries, and 5,000 young jihadists from the West </a:t>
            </a:r>
            <a:r>
              <a:rPr lang="en-US" sz="1200" dirty="0" smtClean="0">
                <a:solidFill>
                  <a:schemeClr val="accent3"/>
                </a:solidFill>
                <a:latin typeface="Arial" panose="020B0604020202020204" pitchFamily="34" charset="0"/>
                <a:cs typeface="Arial" panose="020B0604020202020204" pitchFamily="34" charset="0"/>
              </a:rPr>
              <a:t>that </a:t>
            </a:r>
            <a:r>
              <a:rPr lang="en-US" sz="1200" dirty="0" smtClean="0">
                <a:solidFill>
                  <a:schemeClr val="accent3"/>
                </a:solidFill>
                <a:latin typeface="Arial" panose="020B0604020202020204" pitchFamily="34" charset="0"/>
                <a:cs typeface="Arial" panose="020B0604020202020204" pitchFamily="34" charset="0"/>
              </a:rPr>
              <a:t>provide easy access to Western targets for the </a:t>
            </a:r>
            <a:r>
              <a:rPr lang="en-US" sz="1200" dirty="0" smtClean="0">
                <a:solidFill>
                  <a:schemeClr val="accent3"/>
                </a:solidFill>
                <a:latin typeface="Arial" panose="020B0604020202020204" pitchFamily="34" charset="0"/>
                <a:cs typeface="Arial" panose="020B0604020202020204" pitchFamily="34" charset="0"/>
              </a:rPr>
              <a:t>organization. </a:t>
            </a:r>
            <a:endParaRPr lang="en-US" sz="1200" dirty="0" smtClean="0">
              <a:solidFill>
                <a:schemeClr val="accent3"/>
              </a:solidFill>
              <a:latin typeface="Arial" panose="020B0604020202020204" pitchFamily="34" charset="0"/>
              <a:cs typeface="Arial" panose="020B0604020202020204" pitchFamily="34" charset="0"/>
            </a:endParaRPr>
          </a:p>
        </p:txBody>
      </p:sp>
      <p:sp>
        <p:nvSpPr>
          <p:cNvPr id="3" name="Rectangle 2"/>
          <p:cNvSpPr/>
          <p:nvPr/>
        </p:nvSpPr>
        <p:spPr>
          <a:xfrm>
            <a:off x="4572000" y="1268760"/>
            <a:ext cx="4320480" cy="4893647"/>
          </a:xfrm>
          <a:prstGeom prst="rect">
            <a:avLst/>
          </a:prstGeom>
        </p:spPr>
        <p:txBody>
          <a:bodyPr wrap="square">
            <a:spAutoFit/>
          </a:bodyPr>
          <a:lstStyle/>
          <a:p>
            <a:pPr marL="285750" indent="-2857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2" action="ppaction://hlinksldjump"/>
              </a:rPr>
              <a:t>Increase US military presence </a:t>
            </a:r>
            <a:r>
              <a:rPr lang="en-US" sz="1200" dirty="0" smtClean="0">
                <a:solidFill>
                  <a:schemeClr val="accent3"/>
                </a:solidFill>
                <a:latin typeface="Arial" panose="020B0604020202020204" pitchFamily="34" charset="0"/>
                <a:cs typeface="Arial" panose="020B0604020202020204" pitchFamily="34" charset="0"/>
              </a:rPr>
              <a:t>– This strategy would involve deploying more ground and air forces to Syria, Iraq, and other Arab States in the Persian Gulf. This approach would likely ramp up efforts for regime change in Syria. </a:t>
            </a:r>
          </a:p>
          <a:p>
            <a:pPr marL="285750" indent="-285750">
              <a:buFont typeface="Wingdings" panose="05000000000000000000" pitchFamily="2" charset="2"/>
              <a:buChar char="Ø"/>
            </a:pPr>
            <a:endParaRPr lang="en-US" sz="1200" dirty="0" smtClean="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3" action="ppaction://hlinksldjump"/>
              </a:rPr>
              <a:t>Form an international coalition </a:t>
            </a:r>
            <a:r>
              <a:rPr lang="en-US" sz="1200" dirty="0" smtClean="0">
                <a:solidFill>
                  <a:schemeClr val="accent3"/>
                </a:solidFill>
                <a:latin typeface="Arial" panose="020B0604020202020204" pitchFamily="34" charset="0"/>
                <a:cs typeface="Arial" panose="020B0604020202020204" pitchFamily="34" charset="0"/>
              </a:rPr>
              <a:t>– You would attempt to broker an agreement with the Kurds, Iranians, Iraqis, Syrians, Saudi Arabians, and Western allies to craft a multilateral response to ISIS that would not require significant increases in US military presence in the relevant regions. </a:t>
            </a:r>
          </a:p>
          <a:p>
            <a:pPr marL="285750" indent="-285750">
              <a:buFont typeface="Wingdings" panose="05000000000000000000" pitchFamily="2" charset="2"/>
              <a:buChar char="Ø"/>
            </a:pPr>
            <a:endParaRPr lang="en-US" sz="1200" dirty="0" smtClean="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4" action="ppaction://hlinksldjump"/>
              </a:rPr>
              <a:t>Further fund Air-Force efforts </a:t>
            </a:r>
            <a:r>
              <a:rPr lang="en-US" sz="1200" dirty="0" smtClean="0">
                <a:solidFill>
                  <a:schemeClr val="accent3"/>
                </a:solidFill>
                <a:latin typeface="Arial" panose="020B0604020202020204" pitchFamily="34" charset="0"/>
                <a:cs typeface="Arial" panose="020B0604020202020204" pitchFamily="34" charset="0"/>
              </a:rPr>
              <a:t>– Thus far, American air raids have been productive in combatting </a:t>
            </a:r>
            <a:r>
              <a:rPr lang="en-US" sz="1200" dirty="0" smtClean="0">
                <a:solidFill>
                  <a:schemeClr val="accent3"/>
                </a:solidFill>
                <a:latin typeface="Arial" panose="020B0604020202020204" pitchFamily="34" charset="0"/>
                <a:cs typeface="Arial" panose="020B0604020202020204" pitchFamily="34" charset="0"/>
              </a:rPr>
              <a:t>ISIS's forces</a:t>
            </a:r>
            <a:r>
              <a:rPr lang="en-US" sz="1200" dirty="0" smtClean="0">
                <a:solidFill>
                  <a:schemeClr val="accent3"/>
                </a:solidFill>
                <a:latin typeface="Arial" panose="020B0604020202020204" pitchFamily="34" charset="0"/>
                <a:cs typeface="Arial" panose="020B0604020202020204" pitchFamily="34" charset="0"/>
              </a:rPr>
              <a:t>. You do not want to put troops on the ground but would like to increase American military efforts to combat the terrorist organization. </a:t>
            </a:r>
          </a:p>
          <a:p>
            <a:pPr marL="285750" indent="-285750">
              <a:buFont typeface="Wingdings" panose="05000000000000000000" pitchFamily="2" charset="2"/>
              <a:buChar char="Ø"/>
            </a:pPr>
            <a:endParaRPr lang="en-US" sz="1200" dirty="0" smtClean="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5" action="ppaction://hlinksldjump"/>
              </a:rPr>
              <a:t>Withdraw US military presence </a:t>
            </a:r>
            <a:r>
              <a:rPr lang="en-US" sz="1200" dirty="0" smtClean="0">
                <a:solidFill>
                  <a:schemeClr val="accent3"/>
                </a:solidFill>
                <a:latin typeface="Arial" panose="020B0604020202020204" pitchFamily="34" charset="0"/>
                <a:cs typeface="Arial" panose="020B0604020202020204" pitchFamily="34" charset="0"/>
              </a:rPr>
              <a:t>– You believe terrorist organizations like ISIS exist as responses to American imperialism. In order to undermine their recruitment efforts and allow for localized responses to flourish, you think the US should significantly reduce its military presence in the Middle East, particularly in Syria and Iraq.</a:t>
            </a:r>
          </a:p>
        </p:txBody>
      </p:sp>
    </p:spTree>
    <p:extLst>
      <p:ext uri="{BB962C8B-B14F-4D97-AF65-F5344CB8AC3E}">
        <p14:creationId xmlns:p14="http://schemas.microsoft.com/office/powerpoint/2010/main" val="1076762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12968" cy="1066130"/>
          </a:xfrm>
        </p:spPr>
        <p:txBody>
          <a:bodyPr>
            <a:noAutofit/>
          </a:bodyPr>
          <a:lstStyle/>
          <a:p>
            <a:r>
              <a:rPr lang="en-US" sz="1400" b="1" dirty="0"/>
              <a:t>Increase US military presence – This strategy would involve deploying more ground and air forces to Syria, Iraq, and other Arab States in the Persian Gulf. This approach would likely ramp up efforts for regime change in Syria. </a:t>
            </a:r>
          </a:p>
        </p:txBody>
      </p:sp>
      <p:sp>
        <p:nvSpPr>
          <p:cNvPr id="3" name="Rectangle 2"/>
          <p:cNvSpPr/>
          <p:nvPr/>
        </p:nvSpPr>
        <p:spPr>
          <a:xfrm>
            <a:off x="251520" y="1916832"/>
            <a:ext cx="4104456" cy="3970318"/>
          </a:xfrm>
          <a:prstGeom prst="rect">
            <a:avLst/>
          </a:prstGeom>
        </p:spPr>
        <p:txBody>
          <a:bodyPr wrap="square">
            <a:spAutoFit/>
          </a:bodyPr>
          <a:lstStyle/>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400" kern="0" dirty="0" smtClean="0">
                <a:solidFill>
                  <a:schemeClr val="accent3"/>
                </a:solidFill>
                <a:latin typeface="Arial" panose="020B0604020202020204" pitchFamily="34" charset="0"/>
                <a:cs typeface="Arial" panose="020B0604020202020204" pitchFamily="34" charset="0"/>
              </a:rPr>
              <a:t>You could capitalize on the recent downturn in </a:t>
            </a:r>
            <a:r>
              <a:rPr lang="en-US" sz="1400" kern="0" dirty="0" smtClean="0">
                <a:solidFill>
                  <a:schemeClr val="accent3"/>
                </a:solidFill>
                <a:latin typeface="Arial" panose="020B0604020202020204" pitchFamily="34" charset="0"/>
                <a:cs typeface="Arial" panose="020B0604020202020204" pitchFamily="34" charset="0"/>
              </a:rPr>
              <a:t>ISIS's </a:t>
            </a:r>
            <a:r>
              <a:rPr lang="en-US" sz="1400" kern="0" dirty="0" smtClean="0">
                <a:solidFill>
                  <a:schemeClr val="accent3"/>
                </a:solidFill>
                <a:latin typeface="Arial" panose="020B0604020202020204" pitchFamily="34" charset="0"/>
                <a:cs typeface="Arial" panose="020B0604020202020204" pitchFamily="34" charset="0"/>
              </a:rPr>
              <a:t>momentum by expanding the military effort with a ground-based component. This strategy would likely be at least somewhat successful at undermining </a:t>
            </a:r>
            <a:r>
              <a:rPr lang="en-US" sz="1400" kern="0" dirty="0" smtClean="0">
                <a:solidFill>
                  <a:schemeClr val="accent3"/>
                </a:solidFill>
                <a:latin typeface="Arial" panose="020B0604020202020204" pitchFamily="34" charset="0"/>
                <a:cs typeface="Arial" panose="020B0604020202020204" pitchFamily="34" charset="0"/>
              </a:rPr>
              <a:t>ISIS's </a:t>
            </a:r>
            <a:r>
              <a:rPr lang="en-US" sz="1400" kern="0" dirty="0" smtClean="0">
                <a:solidFill>
                  <a:schemeClr val="accent3"/>
                </a:solidFill>
                <a:latin typeface="Arial" panose="020B0604020202020204" pitchFamily="34" charset="0"/>
                <a:cs typeface="Arial" panose="020B0604020202020204" pitchFamily="34" charset="0"/>
              </a:rPr>
              <a:t>capabilities. </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1400" b="0" i="0" u="none" strike="noStrike" kern="0" cap="none" spc="0" normalizeH="0" baseline="0" noProof="0" dirty="0">
              <a:ln>
                <a:noFill/>
              </a:ln>
              <a:solidFill>
                <a:schemeClr val="accent3"/>
              </a:solidFill>
              <a:effectLst/>
              <a:uLnTx/>
              <a:uFillTx/>
              <a:latin typeface="Arial" panose="020B0604020202020204" pitchFamily="34" charset="0"/>
              <a:cs typeface="Arial" panose="020B0604020202020204" pitchFamily="34" charset="0"/>
            </a:endParaRP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4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The strength in this strategy is the weaknesses of all other</a:t>
            </a:r>
            <a:r>
              <a:rPr kumimoji="0" lang="en-US" sz="1400" b="0" i="0" u="none" strike="noStrike" kern="0" cap="none" spc="0" normalizeH="0" noProof="0" dirty="0" smtClean="0">
                <a:ln>
                  <a:noFill/>
                </a:ln>
                <a:solidFill>
                  <a:schemeClr val="accent3"/>
                </a:solidFill>
                <a:effectLst/>
                <a:uLnTx/>
                <a:uFillTx/>
                <a:latin typeface="Arial" panose="020B0604020202020204" pitchFamily="34" charset="0"/>
                <a:cs typeface="Arial" panose="020B0604020202020204" pitchFamily="34" charset="0"/>
              </a:rPr>
              <a:t> responses. The other strategies may be somewhat effective, but might not go far enough at debilitating the organization. Without a strong military response, ISIS may continue to linger and maintain a strong enough presence where it could continue to pose an international terrorist threat. </a:t>
            </a:r>
            <a:endParaRPr kumimoji="0" lang="en-US" sz="14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endParaRPr>
          </a:p>
        </p:txBody>
      </p:sp>
      <p:sp>
        <p:nvSpPr>
          <p:cNvPr id="4" name="Rectangle 3"/>
          <p:cNvSpPr/>
          <p:nvPr/>
        </p:nvSpPr>
        <p:spPr>
          <a:xfrm>
            <a:off x="4139952" y="1916868"/>
            <a:ext cx="4716016" cy="3893374"/>
          </a:xfrm>
          <a:prstGeom prst="rect">
            <a:avLst/>
          </a:prstGeom>
        </p:spPr>
        <p:txBody>
          <a:bodyPr wrap="square">
            <a:spAutoFit/>
          </a:bodyPr>
          <a:lstStyle/>
          <a:p>
            <a:pPr marL="742950" lvl="1"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rPr>
              <a:t>Forward-deployed US military presence tends to incite blowback. Increased presence may supplement recruitment efforts for </a:t>
            </a:r>
            <a:r>
              <a:rPr lang="en-US" sz="1300" dirty="0" smtClean="0">
                <a:latin typeface="Arial" panose="020B0604020202020204" pitchFamily="34" charset="0"/>
                <a:cs typeface="Arial" panose="020B0604020202020204" pitchFamily="34" charset="0"/>
              </a:rPr>
              <a:t>ISIS. The presence of significant numbers of ground troops may lead the local population to more vehemently oppose American imperialistic practices.  </a:t>
            </a:r>
            <a:endParaRPr lang="en-US" sz="13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endParaRPr lang="en-US" sz="13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rPr>
              <a:t>Deploying more forward assets to </a:t>
            </a:r>
            <a:r>
              <a:rPr lang="en-US" sz="1300" dirty="0" smtClean="0">
                <a:latin typeface="Arial" panose="020B0604020202020204" pitchFamily="34" charset="0"/>
                <a:cs typeface="Arial" panose="020B0604020202020204" pitchFamily="34" charset="0"/>
              </a:rPr>
              <a:t>these regions would </a:t>
            </a:r>
            <a:r>
              <a:rPr lang="en-US" sz="1300" dirty="0">
                <a:latin typeface="Arial" panose="020B0604020202020204" pitchFamily="34" charset="0"/>
                <a:cs typeface="Arial" panose="020B0604020202020204" pitchFamily="34" charset="0"/>
              </a:rPr>
              <a:t>require a trade-off elsewhere. This trade-off would likely occur in </a:t>
            </a:r>
            <a:r>
              <a:rPr lang="en-US" sz="1300" dirty="0" smtClean="0">
                <a:latin typeface="Arial" panose="020B0604020202020204" pitchFamily="34" charset="0"/>
                <a:cs typeface="Arial" panose="020B0604020202020204" pitchFamily="34" charset="0"/>
              </a:rPr>
              <a:t>Asia and the Pacific region, compromising the Department of Defense’s ability to carry out the rebalance to Asia. This could have future implications for regional influence in Asia and Chinese hegemonic rise. </a:t>
            </a:r>
          </a:p>
          <a:p>
            <a:pPr marL="742950" lvl="1" indent="-285750">
              <a:buFont typeface="Wingdings" panose="05000000000000000000" pitchFamily="2" charset="2"/>
              <a:buChar char="Ø"/>
            </a:pPr>
            <a:endParaRPr lang="en-US" sz="13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300" dirty="0" smtClean="0">
                <a:latin typeface="Arial" panose="020B0604020202020204" pitchFamily="34" charset="0"/>
                <a:cs typeface="Arial" panose="020B0604020202020204" pitchFamily="34" charset="0"/>
              </a:rPr>
              <a:t>Iran may view increased US presence in the region as a sign of containment. As a result, they may act more provocatively and cheat on the Joint Comprehensive Plan of Action (the nuclear deal).</a:t>
            </a:r>
            <a:endParaRPr lang="en-US" sz="1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79578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400" b="1" dirty="0"/>
              <a:t>Form an international coalition – You would attempt to broker an agreement with the Kurds, Iranians, Iraqis, Syrians, Saudi Arabians, and Western allies to craft a multilateral response to ISIS that would not require significant increases in US military presence in the relevant regions. </a:t>
            </a:r>
          </a:p>
        </p:txBody>
      </p:sp>
      <p:sp>
        <p:nvSpPr>
          <p:cNvPr id="3" name="Rectangle 2"/>
          <p:cNvSpPr/>
          <p:nvPr/>
        </p:nvSpPr>
        <p:spPr>
          <a:xfrm>
            <a:off x="0" y="1916832"/>
            <a:ext cx="4545616" cy="3754874"/>
          </a:xfrm>
          <a:prstGeom prst="rect">
            <a:avLst/>
          </a:prstGeom>
        </p:spPr>
        <p:txBody>
          <a:bodyPr wrap="square">
            <a:spAutoFit/>
          </a:bodyPr>
          <a:lstStyle/>
          <a:p>
            <a:pPr marL="742950" lvl="1" indent="-285750">
              <a:buFont typeface="Wingdings" panose="05000000000000000000" pitchFamily="2" charset="2"/>
              <a:buChar char="Ø"/>
              <a:defRPr/>
            </a:pPr>
            <a:r>
              <a:rPr lang="en-US" sz="1400" kern="0" dirty="0">
                <a:solidFill>
                  <a:schemeClr val="accent3"/>
                </a:solidFill>
                <a:latin typeface="Arial" panose="020B0604020202020204" pitchFamily="34" charset="0"/>
                <a:cs typeface="Arial" panose="020B0604020202020204" pitchFamily="34" charset="0"/>
              </a:rPr>
              <a:t>You could capitalize on the recent downturn in </a:t>
            </a:r>
            <a:r>
              <a:rPr lang="en-US" sz="1400" kern="0" dirty="0" smtClean="0">
                <a:solidFill>
                  <a:schemeClr val="accent3"/>
                </a:solidFill>
                <a:latin typeface="Arial" panose="020B0604020202020204" pitchFamily="34" charset="0"/>
                <a:cs typeface="Arial" panose="020B0604020202020204" pitchFamily="34" charset="0"/>
              </a:rPr>
              <a:t>ISIS's </a:t>
            </a:r>
            <a:r>
              <a:rPr lang="en-US" sz="1400" kern="0" dirty="0">
                <a:solidFill>
                  <a:schemeClr val="accent3"/>
                </a:solidFill>
                <a:latin typeface="Arial" panose="020B0604020202020204" pitchFamily="34" charset="0"/>
                <a:cs typeface="Arial" panose="020B0604020202020204" pitchFamily="34" charset="0"/>
              </a:rPr>
              <a:t>momentum by expanding the military effort with </a:t>
            </a:r>
            <a:r>
              <a:rPr lang="en-US" sz="1400" kern="0" dirty="0" smtClean="0">
                <a:solidFill>
                  <a:schemeClr val="accent3"/>
                </a:solidFill>
                <a:latin typeface="Arial" panose="020B0604020202020204" pitchFamily="34" charset="0"/>
                <a:cs typeface="Arial" panose="020B0604020202020204" pitchFamily="34" charset="0"/>
              </a:rPr>
              <a:t>international support. </a:t>
            </a:r>
            <a:endParaRPr lang="en-US" sz="1400" kern="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defRPr/>
            </a:pPr>
            <a:endParaRPr lang="en-US" sz="1400" kern="0" dirty="0" smtClean="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defRPr/>
            </a:pPr>
            <a:r>
              <a:rPr lang="en-US" sz="1400" kern="0" dirty="0" smtClean="0">
                <a:solidFill>
                  <a:schemeClr val="accent3"/>
                </a:solidFill>
                <a:latin typeface="Arial" panose="020B0604020202020204" pitchFamily="34" charset="0"/>
                <a:cs typeface="Arial" panose="020B0604020202020204" pitchFamily="34" charset="0"/>
              </a:rPr>
              <a:t>Additionally, </a:t>
            </a:r>
            <a:r>
              <a:rPr lang="en-US" sz="1400" kern="0" dirty="0">
                <a:solidFill>
                  <a:schemeClr val="accent3"/>
                </a:solidFill>
                <a:latin typeface="Arial" panose="020B0604020202020204" pitchFamily="34" charset="0"/>
                <a:cs typeface="Arial" panose="020B0604020202020204" pitchFamily="34" charset="0"/>
              </a:rPr>
              <a:t>t</a:t>
            </a:r>
            <a:r>
              <a:rPr lang="en-US" sz="1400" kern="0" dirty="0" smtClean="0">
                <a:solidFill>
                  <a:schemeClr val="accent3"/>
                </a:solidFill>
                <a:latin typeface="Arial" panose="020B0604020202020204" pitchFamily="34" charset="0"/>
                <a:cs typeface="Arial" panose="020B0604020202020204" pitchFamily="34" charset="0"/>
              </a:rPr>
              <a:t>his strategy would emphasize the role of localized responses to ISIS. Localized approaches are most likely to succeed because they draw upon region-specific strengths, weaknesses, and interests. </a:t>
            </a:r>
          </a:p>
          <a:p>
            <a:pPr marL="742950" lvl="1" indent="-285750">
              <a:buFont typeface="Wingdings" panose="05000000000000000000" pitchFamily="2" charset="2"/>
              <a:buChar char="Ø"/>
              <a:defRPr/>
            </a:pPr>
            <a:endParaRPr lang="en-US" sz="1400" kern="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defRPr/>
            </a:pPr>
            <a:r>
              <a:rPr lang="en-US" sz="1400" kern="0" dirty="0" smtClean="0">
                <a:solidFill>
                  <a:schemeClr val="accent3"/>
                </a:solidFill>
                <a:latin typeface="Arial" panose="020B0604020202020204" pitchFamily="34" charset="0"/>
                <a:cs typeface="Arial" panose="020B0604020202020204" pitchFamily="34" charset="0"/>
              </a:rPr>
              <a:t>The presence of many regional actors would lessen the impact of American blowback, so ISIS would likely not get a recruitment boost out of the effort. Furthermore, the US would not need to significantly increase its military presence in the region, so there would not be a substantial trade-off elsewhere. </a:t>
            </a:r>
            <a:endParaRPr lang="en-US" sz="1400" kern="0" dirty="0">
              <a:solidFill>
                <a:schemeClr val="accent3"/>
              </a:solidFill>
              <a:latin typeface="Arial" panose="020B0604020202020204" pitchFamily="34" charset="0"/>
              <a:cs typeface="Arial" panose="020B0604020202020204" pitchFamily="34" charset="0"/>
            </a:endParaRPr>
          </a:p>
        </p:txBody>
      </p:sp>
      <p:sp>
        <p:nvSpPr>
          <p:cNvPr id="4" name="Rectangle 3"/>
          <p:cNvSpPr/>
          <p:nvPr/>
        </p:nvSpPr>
        <p:spPr>
          <a:xfrm>
            <a:off x="4545616" y="1916832"/>
            <a:ext cx="4346864" cy="2862322"/>
          </a:xfrm>
          <a:prstGeom prst="rect">
            <a:avLst/>
          </a:prstGeom>
        </p:spPr>
        <p:txBody>
          <a:bodyPr wrap="square">
            <a:spAutoFit/>
          </a:bodyPr>
          <a:lstStyle/>
          <a:p>
            <a:pPr marL="628650" lvl="1" indent="-171450">
              <a:buFont typeface="Wingdings" panose="05000000000000000000" pitchFamily="2" charset="2"/>
              <a:buChar char="Ø"/>
            </a:pPr>
            <a:r>
              <a:rPr lang="en-US" sz="1400" dirty="0" smtClean="0">
                <a:latin typeface="Arial" panose="020B0604020202020204" pitchFamily="34" charset="0"/>
                <a:cs typeface="Arial" panose="020B0604020202020204" pitchFamily="34" charset="0"/>
              </a:rPr>
              <a:t>It will be difficult to reconcile all of the different parties’ ideas and interests into cohesive strategies. In particular, some local groups will not want to coordinate their militarized responses with the US. </a:t>
            </a:r>
          </a:p>
          <a:p>
            <a:pPr marL="628650" lvl="1" indent="-171450">
              <a:buFont typeface="Wingdings" panose="05000000000000000000" pitchFamily="2" charset="2"/>
              <a:buChar char="Ø"/>
            </a:pPr>
            <a:endParaRPr lang="en-US" sz="1400" dirty="0">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400" dirty="0" smtClean="0">
                <a:latin typeface="Arial" panose="020B0604020202020204" pitchFamily="34" charset="0"/>
                <a:cs typeface="Arial" panose="020B0604020202020204" pitchFamily="34" charset="0"/>
              </a:rPr>
              <a:t>An international coalition could suffer from a collective action problem, where the relevant parties do not allocate sufficient resources to the conflict. </a:t>
            </a:r>
          </a:p>
          <a:p>
            <a:pPr marL="628650" lvl="1" indent="-171450">
              <a:buFont typeface="Wingdings" panose="05000000000000000000" pitchFamily="2" charset="2"/>
              <a:buChar char="Ø"/>
            </a:pPr>
            <a:endParaRPr lang="en-US" sz="1400" dirty="0">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endParaRPr lang="en-US" sz="1400" dirty="0">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endParaRPr lang="en-US" sz="1200" dirty="0" smtClean="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62298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FFFFFF"/>
      </a:dk1>
      <a:lt1>
        <a:srgbClr val="FFFFFF"/>
      </a:lt1>
      <a:dk2>
        <a:srgbClr val="1F497D"/>
      </a:dk2>
      <a:lt2>
        <a:srgbClr val="EEECE1"/>
      </a:lt2>
      <a:accent1>
        <a:srgbClr val="3EB959"/>
      </a:accent1>
      <a:accent2>
        <a:srgbClr val="C4BE59"/>
      </a:accent2>
      <a:accent3>
        <a:srgbClr val="FFFFFF"/>
      </a:accent3>
      <a:accent4>
        <a:srgbClr val="3EB959"/>
      </a:accent4>
      <a:accent5>
        <a:srgbClr val="0E5889"/>
      </a:accent5>
      <a:accent6>
        <a:srgbClr val="FFFFFF"/>
      </a:accent6>
      <a:hlink>
        <a:srgbClr val="C4BE59"/>
      </a:hlink>
      <a:folHlink>
        <a:srgbClr val="C4BE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1584</TotalTime>
  <Words>2675</Words>
  <Application>Microsoft Office PowerPoint</Application>
  <PresentationFormat>On-screen Show (4:3)</PresentationFormat>
  <Paragraphs>104</Paragraphs>
  <Slides>11</Slides>
  <Notes>0</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Office Theme</vt:lpstr>
      <vt:lpstr>Custom Design</vt:lpstr>
      <vt:lpstr>PowerPoint Presentation</vt:lpstr>
      <vt:lpstr>PowerPoint Presentation</vt:lpstr>
      <vt:lpstr>Forcefully promote central consolidation – You would supply one particular faction with arms and technological assistance in order for them to successfully consolidate central authority. Once the group is in power, your hope is that they will establish rule of law and address the underlying conditions for piracy.</vt:lpstr>
      <vt:lpstr>Provide Official Development Assistance – You would offer financial resources to all parties willing to consolidate authority and broker a peaceful resolution to civil war. Hopefully, this approach would result in the peaceful end to Somalia’s long-term civil war and the beginning of a central authority that could establish rule of law. </vt:lpstr>
      <vt:lpstr>Increase US military presence – Essentially, the US will patrol Somalia with troops and other forces who are specifically dedicated to addressing piracy. In theory, US forces would be able to take down piracy network nodes and deter future pirate operations.</vt:lpstr>
      <vt:lpstr>Create an international coalition – The US would seek the help of France, China, and other interested parties. Using a multilateral approach, perhaps the international community can forcefully disassemble piracy network nodes and deter future pirate operations. </vt:lpstr>
      <vt:lpstr>PowerPoint Presentation</vt:lpstr>
      <vt:lpstr>Increase US military presence – This strategy would involve deploying more ground and air forces to Syria, Iraq, and other Arab States in the Persian Gulf. This approach would likely ramp up efforts for regime change in Syria. </vt:lpstr>
      <vt:lpstr>Form an international coalition – You would attempt to broker an agreement with the Kurds, Iranians, Iraqis, Syrians, Saudi Arabians, and Western allies to craft a multilateral response to ISIS that would not require significant increases in US military presence in the relevant regions. </vt:lpstr>
      <vt:lpstr>Further fund Air-Force efforts – Thus far, American air raids have been productive in combatting ISIS's forces. You do not want to put troops on the ground but would like to increase American military efforts to combat the terrorist organization. </vt:lpstr>
      <vt:lpstr>Withdraw US military presence – You believe terrorist organizations like ISIS exist as backlash to American imperialism. In order to undermine their recruitment efforts and allow for localized responses to flourish, you think the US should significantly reduce its military presence in the Middle East, particularly in Syria and Iraq.</vt:lpstr>
    </vt:vector>
  </TitlesOfParts>
  <Company>Macmillan Publishing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Zimmerman, Lauren</dc:creator>
  <cp:lastModifiedBy>Zimmerman, Lauren</cp:lastModifiedBy>
  <cp:revision>69</cp:revision>
  <dcterms:created xsi:type="dcterms:W3CDTF">2015-02-02T15:42:32Z</dcterms:created>
  <dcterms:modified xsi:type="dcterms:W3CDTF">2016-03-04T16:35:29Z</dcterms:modified>
</cp:coreProperties>
</file>