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5"/>
  </p:handout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02"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09/03/2016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a:t>
            </a:r>
            <a:r>
              <a:rPr kumimoji="0" lang="en-US" sz="2000" b="0" i="0" u="none" strike="noStrike" kern="1200" cap="none" spc="0" normalizeH="0" baseline="0" noProof="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09/03/2016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09/03/2016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09/03/2016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09/03/2016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09/03/2016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09/03/2016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userDrawn="1"/>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09/03/2016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slide" Target="slide9.xml"/><Relationship Id="rId1" Type="http://schemas.openxmlformats.org/officeDocument/2006/relationships/slideLayout" Target="../slideLayouts/slideLayout3.xml"/><Relationship Id="rId5" Type="http://schemas.openxmlformats.org/officeDocument/2006/relationships/slide" Target="slide12.xml"/><Relationship Id="rId4" Type="http://schemas.openxmlformats.org/officeDocument/2006/relationships/slide" Target="slide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8901" y="915956"/>
            <a:ext cx="8007385"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a:t>
            </a:r>
            <a:r>
              <a:rPr lang="en-GB" b="1" dirty="0" smtClean="0">
                <a:solidFill>
                  <a:srgbClr val="C4BE59"/>
                </a:solidFill>
                <a:latin typeface="Arial" panose="020B0604020202020204" pitchFamily="34" charset="0"/>
                <a:cs typeface="Arial" panose="020B0604020202020204" pitchFamily="34" charset="0"/>
              </a:rPr>
              <a:t>8: International Economics’ Basic Theory and Core Institutions</a:t>
            </a:r>
            <a:endParaRPr lang="en-GB" b="1"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Compensate the Philippines but refuse a FTA – This middle-ground approach would have the US federal government compensate the Philippines for their economic losses in this situation but clearly establish that the US will maintain NTBs on poultry imports for the foreseeable future. </a:t>
            </a:r>
            <a:endParaRPr lang="en-GB" sz="1800" dirty="0"/>
          </a:p>
        </p:txBody>
      </p:sp>
      <p:sp>
        <p:nvSpPr>
          <p:cNvPr id="3" name="Rectangle 2"/>
          <p:cNvSpPr/>
          <p:nvPr/>
        </p:nvSpPr>
        <p:spPr>
          <a:xfrm>
            <a:off x="251520" y="1916832"/>
            <a:ext cx="4294096" cy="2123658"/>
          </a:xfrm>
          <a:prstGeom prst="rect">
            <a:avLst/>
          </a:prstGeom>
        </p:spPr>
        <p:txBody>
          <a:bodyPr wrap="square">
            <a:spAutoFit/>
          </a:bodyPr>
          <a:lstStyle/>
          <a:p>
            <a:pPr marL="742950" lvl="1" indent="-285750">
              <a:buFont typeface="Wingdings" panose="05000000000000000000" pitchFamily="2" charset="2"/>
              <a:buChar char="Ø"/>
            </a:pPr>
            <a:r>
              <a:rPr lang="en-GB" sz="1200" dirty="0">
                <a:latin typeface="Arial" panose="020B0604020202020204" pitchFamily="34" charset="0"/>
                <a:cs typeface="Arial" panose="020B0604020202020204" pitchFamily="34" charset="0"/>
              </a:rPr>
              <a:t>The agricultural industry in the US will </a:t>
            </a:r>
            <a:r>
              <a:rPr lang="en-GB" sz="1200" dirty="0" smtClean="0">
                <a:latin typeface="Arial" panose="020B0604020202020204" pitchFamily="34" charset="0"/>
                <a:cs typeface="Arial" panose="020B0604020202020204" pitchFamily="34" charset="0"/>
              </a:rPr>
              <a:t>not suffer</a:t>
            </a:r>
            <a:r>
              <a:rPr lang="en-GB" sz="1200" dirty="0">
                <a:latin typeface="Arial" panose="020B0604020202020204" pitchFamily="34" charset="0"/>
                <a:cs typeface="Arial" panose="020B0604020202020204" pitchFamily="34" charset="0"/>
              </a:rPr>
              <a:t>. </a:t>
            </a:r>
            <a:r>
              <a:rPr lang="en-GB" sz="1200" dirty="0" smtClean="0">
                <a:latin typeface="Arial" panose="020B0604020202020204" pitchFamily="34" charset="0"/>
                <a:cs typeface="Arial" panose="020B0604020202020204" pitchFamily="34" charset="0"/>
              </a:rPr>
              <a:t>If you had given in to the Philippines’ demands, then cheap Filipino </a:t>
            </a:r>
            <a:r>
              <a:rPr lang="en-GB" sz="1200" dirty="0">
                <a:latin typeface="Arial" panose="020B0604020202020204" pitchFamily="34" charset="0"/>
                <a:cs typeface="Arial" panose="020B0604020202020204" pitchFamily="34" charset="0"/>
              </a:rPr>
              <a:t>poultry </a:t>
            </a:r>
            <a:r>
              <a:rPr lang="en-GB" sz="1200" dirty="0" smtClean="0">
                <a:latin typeface="Arial" panose="020B0604020202020204" pitchFamily="34" charset="0"/>
                <a:cs typeface="Arial" panose="020B0604020202020204" pitchFamily="34" charset="0"/>
              </a:rPr>
              <a:t>would have flooded the market</a:t>
            </a:r>
            <a:r>
              <a:rPr lang="en-GB" sz="1200" dirty="0">
                <a:latin typeface="Arial" panose="020B0604020202020204" pitchFamily="34" charset="0"/>
                <a:cs typeface="Arial" panose="020B0604020202020204" pitchFamily="34" charset="0"/>
              </a:rPr>
              <a:t>, </a:t>
            </a:r>
            <a:r>
              <a:rPr lang="en-GB" sz="1200" dirty="0" smtClean="0">
                <a:latin typeface="Arial" panose="020B0604020202020204" pitchFamily="34" charset="0"/>
                <a:cs typeface="Arial" panose="020B0604020202020204" pitchFamily="34" charset="0"/>
              </a:rPr>
              <a:t>causing many </a:t>
            </a:r>
            <a:r>
              <a:rPr lang="en-GB" sz="1200" dirty="0">
                <a:latin typeface="Arial" panose="020B0604020202020204" pitchFamily="34" charset="0"/>
                <a:cs typeface="Arial" panose="020B0604020202020204" pitchFamily="34" charset="0"/>
              </a:rPr>
              <a:t>farmers may lose their jobs. This </a:t>
            </a:r>
            <a:r>
              <a:rPr lang="en-GB" sz="1200" dirty="0" smtClean="0">
                <a:latin typeface="Arial" panose="020B0604020202020204" pitchFamily="34" charset="0"/>
                <a:cs typeface="Arial" panose="020B0604020202020204" pitchFamily="34" charset="0"/>
              </a:rPr>
              <a:t>would have not only increased </a:t>
            </a:r>
            <a:r>
              <a:rPr lang="en-GB" sz="1200" dirty="0">
                <a:latin typeface="Arial" panose="020B0604020202020204" pitchFamily="34" charset="0"/>
                <a:cs typeface="Arial" panose="020B0604020202020204" pitchFamily="34" charset="0"/>
              </a:rPr>
              <a:t>unemployment but also </a:t>
            </a:r>
            <a:r>
              <a:rPr lang="en-GB" sz="1200" dirty="0" smtClean="0">
                <a:latin typeface="Arial" panose="020B0604020202020204" pitchFamily="34" charset="0"/>
                <a:cs typeface="Arial" panose="020B0604020202020204" pitchFamily="34" charset="0"/>
              </a:rPr>
              <a:t>caused </a:t>
            </a:r>
            <a:r>
              <a:rPr lang="en-GB" sz="1200" dirty="0">
                <a:latin typeface="Arial" panose="020B0604020202020204" pitchFamily="34" charset="0"/>
                <a:cs typeface="Arial" panose="020B0604020202020204" pitchFamily="34" charset="0"/>
              </a:rPr>
              <a:t>economic stagnation in the US. </a:t>
            </a:r>
            <a:endParaRPr lang="en-GB" sz="1200" dirty="0" smtClean="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200" dirty="0" smtClean="0">
                <a:latin typeface="Arial" panose="020B0604020202020204" pitchFamily="34" charset="0"/>
                <a:cs typeface="Arial" panose="020B0604020202020204" pitchFamily="34" charset="0"/>
              </a:rPr>
              <a:t>If the Philippines thinks your resolution is sufficient, then you will also have avoided the potential harmful effects of them severing military ties. </a:t>
            </a:r>
            <a:endParaRPr lang="en-GB" sz="1200" dirty="0">
              <a:latin typeface="Arial" panose="020B0604020202020204" pitchFamily="34" charset="0"/>
              <a:cs typeface="Arial" panose="020B0604020202020204" pitchFamily="34" charset="0"/>
            </a:endParaRPr>
          </a:p>
        </p:txBody>
      </p:sp>
      <p:sp>
        <p:nvSpPr>
          <p:cNvPr id="4" name="Rectangle 3"/>
          <p:cNvSpPr/>
          <p:nvPr/>
        </p:nvSpPr>
        <p:spPr>
          <a:xfrm>
            <a:off x="4545616" y="1916832"/>
            <a:ext cx="4346864" cy="3693319"/>
          </a:xfrm>
          <a:prstGeom prst="rect">
            <a:avLst/>
          </a:prstGeom>
        </p:spPr>
        <p:txBody>
          <a:bodyPr wrap="square">
            <a:spAutoFit/>
          </a:bodyPr>
          <a:lstStyle/>
          <a:p>
            <a:pPr marL="742950" lvl="1" indent="-285750">
              <a:buFont typeface="Wingdings" panose="05000000000000000000" pitchFamily="2" charset="2"/>
              <a:buChar char="Ø"/>
              <a:defRPr/>
            </a:pPr>
            <a:r>
              <a:rPr lang="en-US" sz="1300" kern="0" dirty="0" smtClean="0">
                <a:solidFill>
                  <a:schemeClr val="accent3"/>
                </a:solidFill>
                <a:latin typeface="Arial" panose="020B0604020202020204" pitchFamily="34" charset="0"/>
                <a:cs typeface="Arial" panose="020B0604020202020204" pitchFamily="34" charset="0"/>
              </a:rPr>
              <a:t>The Philippines may potentially sever </a:t>
            </a:r>
            <a:r>
              <a:rPr lang="en-US" sz="1300" kern="0" dirty="0">
                <a:solidFill>
                  <a:schemeClr val="accent3"/>
                </a:solidFill>
                <a:latin typeface="Arial" panose="020B0604020202020204" pitchFamily="34" charset="0"/>
                <a:cs typeface="Arial" panose="020B0604020202020204" pitchFamily="34" charset="0"/>
              </a:rPr>
              <a:t>military ties with the </a:t>
            </a:r>
            <a:r>
              <a:rPr lang="en-US" sz="1300" kern="0" dirty="0" smtClean="0">
                <a:solidFill>
                  <a:schemeClr val="accent3"/>
                </a:solidFill>
                <a:latin typeface="Arial" panose="020B0604020202020204" pitchFamily="34" charset="0"/>
                <a:cs typeface="Arial" panose="020B0604020202020204" pitchFamily="34" charset="0"/>
              </a:rPr>
              <a:t>US. </a:t>
            </a:r>
            <a:endParaRPr lang="en-US" sz="13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300" kern="0" dirty="0">
                <a:solidFill>
                  <a:schemeClr val="accent3"/>
                </a:solidFill>
                <a:latin typeface="Arial" panose="020B0604020202020204" pitchFamily="34" charset="0"/>
                <a:cs typeface="Arial" panose="020B0604020202020204" pitchFamily="34" charset="0"/>
              </a:rPr>
              <a:t>Pre-positioned US forward deployment near the South China Seas </a:t>
            </a:r>
            <a:r>
              <a:rPr lang="en-US" sz="1300" kern="0" dirty="0" smtClean="0">
                <a:solidFill>
                  <a:schemeClr val="accent3"/>
                </a:solidFill>
                <a:latin typeface="Arial" panose="020B0604020202020204" pitchFamily="34" charset="0"/>
                <a:cs typeface="Arial" panose="020B0604020202020204" pitchFamily="34" charset="0"/>
              </a:rPr>
              <a:t>could </a:t>
            </a:r>
            <a:r>
              <a:rPr lang="en-US" sz="1300" kern="0" dirty="0">
                <a:solidFill>
                  <a:schemeClr val="accent3"/>
                </a:solidFill>
                <a:latin typeface="Arial" panose="020B0604020202020204" pitchFamily="34" charset="0"/>
                <a:cs typeface="Arial" panose="020B0604020202020204" pitchFamily="34" charset="0"/>
              </a:rPr>
              <a:t>prevent China from being too aggressive in the region.</a:t>
            </a:r>
          </a:p>
          <a:p>
            <a:pPr marL="742950" lvl="1" indent="-285750">
              <a:buFont typeface="Wingdings" panose="05000000000000000000" pitchFamily="2" charset="2"/>
              <a:buChar char="Ø"/>
              <a:defRPr/>
            </a:pPr>
            <a:r>
              <a:rPr lang="en-US" sz="1300" kern="0" dirty="0">
                <a:solidFill>
                  <a:schemeClr val="accent3"/>
                </a:solidFill>
                <a:latin typeface="Arial" panose="020B0604020202020204" pitchFamily="34" charset="0"/>
                <a:cs typeface="Arial" panose="020B0604020202020204" pitchFamily="34" charset="0"/>
              </a:rPr>
              <a:t>Further, US forward deployment in the Philippines </a:t>
            </a:r>
            <a:r>
              <a:rPr lang="en-US" sz="1300" kern="0" dirty="0" smtClean="0">
                <a:solidFill>
                  <a:schemeClr val="accent3"/>
                </a:solidFill>
                <a:latin typeface="Arial" panose="020B0604020202020204" pitchFamily="34" charset="0"/>
                <a:cs typeface="Arial" panose="020B0604020202020204" pitchFamily="34" charset="0"/>
              </a:rPr>
              <a:t>has sent </a:t>
            </a:r>
            <a:r>
              <a:rPr lang="en-US" sz="1300" kern="0" dirty="0">
                <a:solidFill>
                  <a:schemeClr val="accent3"/>
                </a:solidFill>
                <a:latin typeface="Arial" panose="020B0604020202020204" pitchFamily="34" charset="0"/>
                <a:cs typeface="Arial" panose="020B0604020202020204" pitchFamily="34" charset="0"/>
              </a:rPr>
              <a:t>a signal of commitment to the rest of the Asia </a:t>
            </a:r>
            <a:r>
              <a:rPr lang="en-US" sz="1300" kern="0" dirty="0" smtClean="0">
                <a:solidFill>
                  <a:schemeClr val="accent3"/>
                </a:solidFill>
                <a:latin typeface="Arial" panose="020B0604020202020204" pitchFamily="34" charset="0"/>
                <a:cs typeface="Arial" panose="020B0604020202020204" pitchFamily="34" charset="0"/>
              </a:rPr>
              <a:t>Pacific. This signal of commitment would </a:t>
            </a:r>
            <a:r>
              <a:rPr lang="en-US" sz="1300" kern="0" dirty="0" smtClean="0">
                <a:solidFill>
                  <a:schemeClr val="accent3"/>
                </a:solidFill>
                <a:latin typeface="Arial" panose="020B0604020202020204" pitchFamily="34" charset="0"/>
                <a:cs typeface="Arial" panose="020B0604020202020204" pitchFamily="34" charset="0"/>
              </a:rPr>
              <a:t>now be </a:t>
            </a:r>
            <a:r>
              <a:rPr lang="en-US" sz="1300" kern="0" dirty="0" smtClean="0">
                <a:solidFill>
                  <a:schemeClr val="accent3"/>
                </a:solidFill>
                <a:latin typeface="Arial" panose="020B0604020202020204" pitchFamily="34" charset="0"/>
                <a:cs typeface="Arial" panose="020B0604020202020204" pitchFamily="34" charset="0"/>
              </a:rPr>
              <a:t>minimized, thus emboldening potential adversaries such as North Korea to take more provocative actions. </a:t>
            </a:r>
            <a:endParaRPr lang="en-US" sz="13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300" kern="0" dirty="0" smtClean="0">
                <a:solidFill>
                  <a:schemeClr val="accent3"/>
                </a:solidFill>
                <a:latin typeface="Arial" panose="020B0604020202020204" pitchFamily="34" charset="0"/>
                <a:cs typeface="Arial" panose="020B0604020202020204" pitchFamily="34" charset="0"/>
              </a:rPr>
              <a:t>Other countries may view your treatment of the trade dispute as too harsh. This may discourage them for expanding trade relations with the US in the future. Alternatively, these countries may begin to prefer a China-centric trade order, undermining global US economic influence in international affairs. </a:t>
            </a:r>
            <a:endParaRPr lang="en-US" sz="1300" kern="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Request a WTO dispute resolution – You believe that going through a </a:t>
            </a:r>
            <a:r>
              <a:rPr lang="en-US" sz="1800" b="1" dirty="0" smtClean="0"/>
              <a:t>third party </a:t>
            </a:r>
            <a:r>
              <a:rPr lang="en-US" sz="1800" b="1" dirty="0"/>
              <a:t>will satisfy Filipino concerns. You also think the WTO’s ruling will be favorable for the US: they will ask the US </a:t>
            </a:r>
            <a:r>
              <a:rPr lang="en-US" sz="1800" b="1" dirty="0" smtClean="0"/>
              <a:t>just to compensate </a:t>
            </a:r>
            <a:r>
              <a:rPr lang="en-US" sz="1800" b="1" dirty="0"/>
              <a:t>the </a:t>
            </a:r>
            <a:r>
              <a:rPr lang="en-US" sz="1800" b="1" dirty="0" smtClean="0"/>
              <a:t>Philippines. Even </a:t>
            </a:r>
            <a:r>
              <a:rPr lang="en-US" sz="1800" b="1" dirty="0"/>
              <a:t>if they recommend a harsher punishment, WTO enforcement mechanisms are lacking.</a:t>
            </a:r>
          </a:p>
        </p:txBody>
      </p:sp>
      <p:sp>
        <p:nvSpPr>
          <p:cNvPr id="3" name="Rectangle 2"/>
          <p:cNvSpPr/>
          <p:nvPr/>
        </p:nvSpPr>
        <p:spPr>
          <a:xfrm>
            <a:off x="4572000" y="1985107"/>
            <a:ext cx="4320480" cy="2492990"/>
          </a:xfrm>
          <a:prstGeom prst="rect">
            <a:avLst/>
          </a:prstGeom>
        </p:spPr>
        <p:txBody>
          <a:bodyPr wrap="square">
            <a:spAutoFit/>
          </a:bodyPr>
          <a:lstStyle/>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The Philippines may potentially sever military ties with the </a:t>
            </a:r>
            <a:r>
              <a:rPr lang="en-US" sz="1300" dirty="0" smtClean="0">
                <a:latin typeface="Arial" panose="020B0604020202020204" pitchFamily="34" charset="0"/>
                <a:cs typeface="Arial" panose="020B0604020202020204" pitchFamily="34" charset="0"/>
              </a:rPr>
              <a:t>US if they do not agree with the WTO ruling or the US response to the ruling. </a:t>
            </a:r>
            <a:endParaRPr lang="en-US"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Pre-positioned US forward deployment near the South China Seas could prevent China from being too aggressive in the region.</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Further, US forward deployment in the Philippines has sent a signal of commitment to the rest of the Asia Pacific. This signal of commitment would be minimized, thus emboldening potential adversaries such as North Korea to take more provocative actions. </a:t>
            </a:r>
          </a:p>
        </p:txBody>
      </p:sp>
      <p:sp>
        <p:nvSpPr>
          <p:cNvPr id="4" name="Rectangle 3"/>
          <p:cNvSpPr/>
          <p:nvPr/>
        </p:nvSpPr>
        <p:spPr>
          <a:xfrm>
            <a:off x="0" y="1951114"/>
            <a:ext cx="4572000" cy="3970318"/>
          </a:xfrm>
          <a:prstGeom prst="rect">
            <a:avLst/>
          </a:prstGeom>
        </p:spPr>
        <p:txBody>
          <a:bodyPr wrap="square">
            <a:spAutoFit/>
          </a:bodyPr>
          <a:lstStyle/>
          <a:p>
            <a:pPr marL="742950" lvl="1" indent="-285750">
              <a:buFont typeface="Wingdings" panose="05000000000000000000" pitchFamily="2" charset="2"/>
              <a:buChar char="Ø"/>
            </a:pPr>
            <a:r>
              <a:rPr lang="en-GB" sz="1200" dirty="0" smtClean="0">
                <a:solidFill>
                  <a:srgbClr val="FFFFFF"/>
                </a:solidFill>
                <a:latin typeface="Arial" panose="020B0604020202020204" pitchFamily="34" charset="0"/>
                <a:cs typeface="Arial" panose="020B0604020202020204" pitchFamily="34" charset="0"/>
              </a:rPr>
              <a:t>The WTO will probably not rule too harshly against the US. If the punishment is severe, then the US could simply choose to avoid implementing its punishment because the threat of WTO enforcement is not very high.</a:t>
            </a:r>
          </a:p>
          <a:p>
            <a:pPr marL="742950" lvl="1" indent="-285750">
              <a:buFont typeface="Wingdings" panose="05000000000000000000" pitchFamily="2" charset="2"/>
              <a:buChar char="Ø"/>
            </a:pPr>
            <a:r>
              <a:rPr lang="en-GB" sz="1200" dirty="0" smtClean="0">
                <a:solidFill>
                  <a:srgbClr val="FFFFFF"/>
                </a:solidFill>
                <a:latin typeface="Arial" panose="020B0604020202020204" pitchFamily="34" charset="0"/>
                <a:cs typeface="Arial" panose="020B0604020202020204" pitchFamily="34" charset="0"/>
              </a:rPr>
              <a:t>As a result, the </a:t>
            </a:r>
            <a:r>
              <a:rPr lang="en-GB" sz="1200" dirty="0">
                <a:solidFill>
                  <a:srgbClr val="FFFFFF"/>
                </a:solidFill>
                <a:latin typeface="Arial" panose="020B0604020202020204" pitchFamily="34" charset="0"/>
                <a:cs typeface="Arial" panose="020B0604020202020204" pitchFamily="34" charset="0"/>
              </a:rPr>
              <a:t>agricultural industry in the US will not suffer. If you had given in to the Philippines’ demands, then cheap Filipino poultry would have flooded the market, causing many farmers may lose their jobs. This would have not only increased unemployment but also caused economic stagnation in the US. </a:t>
            </a:r>
          </a:p>
          <a:p>
            <a:pPr marL="742950" lvl="1" indent="-285750">
              <a:buFont typeface="Wingdings" panose="05000000000000000000" pitchFamily="2" charset="2"/>
              <a:buChar char="Ø"/>
            </a:pPr>
            <a:r>
              <a:rPr lang="en-GB" sz="1200" dirty="0" smtClean="0">
                <a:solidFill>
                  <a:srgbClr val="FFFFFF"/>
                </a:solidFill>
                <a:latin typeface="Arial" panose="020B0604020202020204" pitchFamily="34" charset="0"/>
                <a:cs typeface="Arial" panose="020B0604020202020204" pitchFamily="34" charset="0"/>
              </a:rPr>
              <a:t>The Philippines may view the WTO as a sufficiently legitimate dispute resolution mechanism. After all, the WTO is a relatively credible international trade institution even if it does have its problems. If this is the case and the Philippines agrees, </a:t>
            </a:r>
            <a:r>
              <a:rPr lang="en-GB" sz="1200" dirty="0">
                <a:solidFill>
                  <a:srgbClr val="FFFFFF"/>
                </a:solidFill>
                <a:latin typeface="Arial" panose="020B0604020202020204" pitchFamily="34" charset="0"/>
                <a:cs typeface="Arial" panose="020B0604020202020204" pitchFamily="34" charset="0"/>
              </a:rPr>
              <a:t>then you will also have avoided the potential harmful effects of them severing military ties. </a:t>
            </a:r>
            <a:endParaRPr lang="en-GB" sz="12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200" dirty="0" smtClean="0">
                <a:solidFill>
                  <a:srgbClr val="FFFFFF"/>
                </a:solidFill>
                <a:latin typeface="Arial" panose="020B0604020202020204" pitchFamily="34" charset="0"/>
                <a:cs typeface="Arial" panose="020B0604020202020204" pitchFamily="34" charset="0"/>
              </a:rPr>
              <a:t>WTO credibility also means other countries will likely not look down upon how the US navigated this trade dispute.</a:t>
            </a:r>
            <a:endParaRPr lang="en-GB" sz="12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640960" cy="1066130"/>
          </a:xfrm>
        </p:spPr>
        <p:txBody>
          <a:bodyPr/>
          <a:lstStyle/>
          <a:p>
            <a:r>
              <a:rPr lang="en-US" sz="1800" b="1" dirty="0"/>
              <a:t>Refuse Filipino demands – The US has substantial leverage in this situation because the Philippines relies upon the US for trade relations and security assurances. </a:t>
            </a:r>
          </a:p>
        </p:txBody>
      </p:sp>
      <p:sp>
        <p:nvSpPr>
          <p:cNvPr id="3" name="Rectangle 2"/>
          <p:cNvSpPr/>
          <p:nvPr/>
        </p:nvSpPr>
        <p:spPr>
          <a:xfrm>
            <a:off x="251520" y="1905506"/>
            <a:ext cx="4320480" cy="3539430"/>
          </a:xfrm>
          <a:prstGeom prst="rect">
            <a:avLst/>
          </a:prstGeom>
        </p:spPr>
        <p:txBody>
          <a:bodyPr wrap="square">
            <a:spAutoFit/>
          </a:bodyPr>
          <a:lstStyle/>
          <a:p>
            <a:pPr marL="742950" lvl="1" indent="-285750">
              <a:buFont typeface="Wingdings" panose="05000000000000000000" pitchFamily="2" charset="2"/>
              <a:buChar char="Ø"/>
              <a:defRPr/>
            </a:pPr>
            <a:r>
              <a:rPr lang="en-US" sz="1600" kern="0" dirty="0">
                <a:solidFill>
                  <a:schemeClr val="accent3"/>
                </a:solidFill>
                <a:latin typeface="Arial" panose="020B0604020202020204" pitchFamily="34" charset="0"/>
                <a:cs typeface="Arial" panose="020B0604020202020204" pitchFamily="34" charset="0"/>
              </a:rPr>
              <a:t>The agricultural industry in the US will not suffer. If you had given in to the Philippines’ demands, then cheap Filipino poultry would have flooded the market, causing many farmers may lose their jobs. This would have not only increased unemployment but also caused economic stagnation in the US. </a:t>
            </a:r>
          </a:p>
          <a:p>
            <a:pPr marL="742950" lvl="1" indent="-285750">
              <a:buFont typeface="Wingdings" panose="05000000000000000000" pitchFamily="2" charset="2"/>
              <a:buChar char="Ø"/>
              <a:defRPr/>
            </a:pPr>
            <a:r>
              <a:rPr lang="en-US" sz="1600" kern="0" dirty="0">
                <a:solidFill>
                  <a:schemeClr val="accent3"/>
                </a:solidFill>
                <a:latin typeface="Arial" panose="020B0604020202020204" pitchFamily="34" charset="0"/>
                <a:cs typeface="Arial" panose="020B0604020202020204" pitchFamily="34" charset="0"/>
              </a:rPr>
              <a:t>If the Philippines </a:t>
            </a:r>
            <a:r>
              <a:rPr lang="en-US" sz="1600" kern="0" dirty="0" smtClean="0">
                <a:solidFill>
                  <a:schemeClr val="accent3"/>
                </a:solidFill>
                <a:latin typeface="Arial" panose="020B0604020202020204" pitchFamily="34" charset="0"/>
                <a:cs typeface="Arial" panose="020B0604020202020204" pitchFamily="34" charset="0"/>
              </a:rPr>
              <a:t>was bluffing and does not sever military ties as a result, then you will have avoided the potentially harmful effects of that severance.</a:t>
            </a:r>
            <a:endParaRPr lang="en-US" sz="1600" kern="0" dirty="0">
              <a:solidFill>
                <a:schemeClr val="accent3"/>
              </a:solidFill>
              <a:latin typeface="Arial" panose="020B0604020202020204" pitchFamily="34" charset="0"/>
              <a:cs typeface="Arial" panose="020B0604020202020204" pitchFamily="34" charset="0"/>
            </a:endParaRPr>
          </a:p>
        </p:txBody>
      </p:sp>
      <p:sp>
        <p:nvSpPr>
          <p:cNvPr id="5" name="Rectangle 4"/>
          <p:cNvSpPr/>
          <p:nvPr/>
        </p:nvSpPr>
        <p:spPr>
          <a:xfrm>
            <a:off x="4499992" y="1913973"/>
            <a:ext cx="4427984" cy="3693319"/>
          </a:xfrm>
          <a:prstGeom prst="rect">
            <a:avLst/>
          </a:prstGeom>
        </p:spPr>
        <p:txBody>
          <a:bodyPr wrap="square">
            <a:spAutoFit/>
          </a:bodyPr>
          <a:lstStyle/>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The Philippines may potentially sever military ties with the US. </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Pre-positioned US forward deployment near the South China Seas could prevent China from being too aggressive in the region.</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Further, US forward deployment in the Philippines has sent a signal of commitment to the rest of the Asia Pacific. This signal of commitment would </a:t>
            </a:r>
            <a:r>
              <a:rPr lang="en-US" sz="1300" dirty="0" smtClean="0">
                <a:latin typeface="Arial" panose="020B0604020202020204" pitchFamily="34" charset="0"/>
                <a:cs typeface="Arial" panose="020B0604020202020204" pitchFamily="34" charset="0"/>
              </a:rPr>
              <a:t>be weakened, </a:t>
            </a:r>
            <a:r>
              <a:rPr lang="en-US" sz="1300" dirty="0">
                <a:latin typeface="Arial" panose="020B0604020202020204" pitchFamily="34" charset="0"/>
                <a:cs typeface="Arial" panose="020B0604020202020204" pitchFamily="34" charset="0"/>
              </a:rPr>
              <a:t>thus emboldening potential adversaries such as North Korea to take more provocative actions. </a:t>
            </a:r>
          </a:p>
          <a:p>
            <a:pPr marL="742950" lvl="1" indent="-285750">
              <a:buFont typeface="Wingdings" panose="05000000000000000000" pitchFamily="2" charset="2"/>
              <a:buChar char="Ø"/>
            </a:pPr>
            <a:r>
              <a:rPr lang="en-US" sz="1300" dirty="0">
                <a:latin typeface="Arial" panose="020B0604020202020204" pitchFamily="34" charset="0"/>
                <a:cs typeface="Arial" panose="020B0604020202020204" pitchFamily="34" charset="0"/>
              </a:rPr>
              <a:t>Other countries may view your treatment of the trade dispute as too harsh. This may discourage them for expanding trade relations with the US in the future. Alternatively, these countries may begin to prefer a China-centric trade order, undermining global US economic influence in international affairs. </a:t>
            </a:r>
          </a:p>
        </p:txBody>
      </p:sp>
    </p:spTree>
    <p:extLst>
      <p:ext uri="{BB962C8B-B14F-4D97-AF65-F5344CB8AC3E}">
        <p14:creationId xmlns:p14="http://schemas.microsoft.com/office/powerpoint/2010/main" val="25086000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4708981"/>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Imagine you </a:t>
            </a:r>
            <a:r>
              <a:rPr lang="en-US" sz="1200" dirty="0" smtClean="0">
                <a:solidFill>
                  <a:schemeClr val="accent3"/>
                </a:solidFill>
                <a:latin typeface="Arial" panose="020B0604020202020204" pitchFamily="34" charset="0"/>
                <a:cs typeface="Arial" panose="020B0604020202020204" pitchFamily="34" charset="0"/>
              </a:rPr>
              <a:t>are the economic minister of Japan. China demands Japan removes all non-tariff barriers on trade of rare-earth metals. The Chinese economic premier says that if this demand is not met, China may discontinue rare-earth metals trade with Japan. What do you do?</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Rare-earth metals are necessary for the development of most advanced technology. As a result, they are a critical resource for technological innovation (including military technology).</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China and Japan are potential adversaries in Northeast Asia. The </a:t>
            </a:r>
            <a:r>
              <a:rPr lang="en-US" sz="1200" dirty="0" err="1" smtClean="0">
                <a:solidFill>
                  <a:schemeClr val="accent3"/>
                </a:solidFill>
                <a:latin typeface="Arial" panose="020B0604020202020204" pitchFamily="34" charset="0"/>
                <a:cs typeface="Arial" panose="020B0604020202020204" pitchFamily="34" charset="0"/>
              </a:rPr>
              <a:t>Senkaku</a:t>
            </a:r>
            <a:r>
              <a:rPr lang="en-US" sz="1200" dirty="0">
                <a:solidFill>
                  <a:schemeClr val="accent3"/>
                </a:solidFill>
                <a:latin typeface="Arial" panose="020B0604020202020204" pitchFamily="34" charset="0"/>
                <a:cs typeface="Arial" panose="020B0604020202020204" pitchFamily="34" charset="0"/>
              </a:rPr>
              <a:t> </a:t>
            </a:r>
            <a:r>
              <a:rPr lang="en-US" sz="1200" dirty="0">
                <a:solidFill>
                  <a:schemeClr val="accent3"/>
                </a:solidFill>
                <a:latin typeface="Arial" panose="020B0604020202020204" pitchFamily="34" charset="0"/>
                <a:cs typeface="Arial" panose="020B0604020202020204" pitchFamily="34" charset="0"/>
              </a:rPr>
              <a:t>I</a:t>
            </a:r>
            <a:r>
              <a:rPr lang="en-US" sz="1200" dirty="0" smtClean="0">
                <a:solidFill>
                  <a:schemeClr val="accent3"/>
                </a:solidFill>
                <a:latin typeface="Arial" panose="020B0604020202020204" pitchFamily="34" charset="0"/>
                <a:cs typeface="Arial" panose="020B0604020202020204" pitchFamily="34" charset="0"/>
              </a:rPr>
              <a:t>slands </a:t>
            </a:r>
            <a:r>
              <a:rPr lang="en-US" sz="1200" dirty="0" smtClean="0">
                <a:solidFill>
                  <a:schemeClr val="accent3"/>
                </a:solidFill>
                <a:latin typeface="Arial" panose="020B0604020202020204" pitchFamily="34" charset="0"/>
                <a:cs typeface="Arial" panose="020B0604020202020204" pitchFamily="34" charset="0"/>
              </a:rPr>
              <a:t>dispute has threatened to escalate to a military conflict multiple times in the past. Further, Japan fears that the rise of China will undermine its influence in the region, while China fears that the Japanese-American alliance poses a threat to its peaceful hegemonic rise. As part of its pursuit of regional hegemony, the Chinese Communist Party has invested heavily in military modernization in recent years.</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Japan has made the discovery of a potential supply of rare-earth metals off the coast of Japan in the seabed. It would take a few years and substantial investments to extract the resources from the area.</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5262979"/>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Sever rare-earth metals ties with China </a:t>
            </a:r>
            <a:r>
              <a:rPr lang="en-US" sz="1200" dirty="0" smtClean="0">
                <a:solidFill>
                  <a:schemeClr val="accent3"/>
                </a:solidFill>
                <a:latin typeface="Arial" panose="020B0604020202020204" pitchFamily="34" charset="0"/>
                <a:cs typeface="Arial" panose="020B0604020202020204" pitchFamily="34" charset="0"/>
              </a:rPr>
              <a:t>– You are more willing to rely on higher prices in the international community for rare-earth metals in the short term than to allow China to create a Japanese dependency in the long term. If China were to flood the Japanese economy with cheap rare-earth metals, then there would little incentive for Japan to become self-sufficient and harvest rare-earth metals. This may offer China an asymmetrical advantage.</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Remove all NTBs except anti-dumping policies </a:t>
            </a:r>
            <a:r>
              <a:rPr lang="en-US" sz="1200" dirty="0" smtClean="0">
                <a:solidFill>
                  <a:schemeClr val="accent3"/>
                </a:solidFill>
                <a:latin typeface="Arial" panose="020B0604020202020204" pitchFamily="34" charset="0"/>
                <a:cs typeface="Arial" panose="020B0604020202020204" pitchFamily="34" charset="0"/>
              </a:rPr>
              <a:t>– This means removing all NTBs in the short term but maintaining the </a:t>
            </a:r>
            <a:r>
              <a:rPr lang="en-US" sz="1200" dirty="0" smtClean="0">
                <a:solidFill>
                  <a:schemeClr val="accent3"/>
                </a:solidFill>
                <a:latin typeface="Arial" panose="020B0604020202020204" pitchFamily="34" charset="0"/>
                <a:cs typeface="Arial" panose="020B0604020202020204" pitchFamily="34" charset="0"/>
              </a:rPr>
              <a:t>long-term </a:t>
            </a:r>
            <a:r>
              <a:rPr lang="en-US" sz="1200" dirty="0" smtClean="0">
                <a:solidFill>
                  <a:schemeClr val="accent3"/>
                </a:solidFill>
                <a:latin typeface="Arial" panose="020B0604020202020204" pitchFamily="34" charset="0"/>
                <a:cs typeface="Arial" panose="020B0604020202020204" pitchFamily="34" charset="0"/>
              </a:rPr>
              <a:t>threat of anti-dumping duties should China engage in excessive dumping practices with cheap rare-earth metals. </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Remove all NTBs except import quotas</a:t>
            </a:r>
            <a:r>
              <a:rPr lang="en-US" sz="1200" dirty="0" smtClean="0">
                <a:solidFill>
                  <a:schemeClr val="accent3"/>
                </a:solidFill>
                <a:latin typeface="Arial" panose="020B0604020202020204" pitchFamily="34" charset="0"/>
                <a:cs typeface="Arial" panose="020B0604020202020204" pitchFamily="34" charset="0"/>
              </a:rPr>
              <a:t> – Agree to allow China to sell a preset amount of rare-earth metals at whatever price they would like. You would set the import quota to 60% of the annual domestic demand for rare-earth metals so that Japan would still rely on the broader international community for a significant amount of its rare-earth metals in the short term.</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Remove all NTBs </a:t>
            </a:r>
            <a:r>
              <a:rPr lang="en-US" sz="1200" dirty="0" smtClean="0">
                <a:solidFill>
                  <a:schemeClr val="accent3"/>
                </a:solidFill>
                <a:latin typeface="Arial" panose="020B0604020202020204" pitchFamily="34" charset="0"/>
                <a:cs typeface="Arial" panose="020B0604020202020204" pitchFamily="34" charset="0"/>
              </a:rPr>
              <a:t>– You recognize the importance of rare-earth metals and believe the potential short-term scenario of supply cut-off would be worse than a long term Chinese asymmetrical advantage. </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6" action="ppaction://hlinksldjump"/>
              </a:rPr>
              <a:t>Refuse Chinese demands</a:t>
            </a:r>
            <a:r>
              <a:rPr lang="en-US" sz="1200" dirty="0" smtClean="0">
                <a:solidFill>
                  <a:schemeClr val="accent3"/>
                </a:solidFill>
                <a:latin typeface="Arial" panose="020B0604020202020204" pitchFamily="34" charset="0"/>
                <a:cs typeface="Arial" panose="020B0604020202020204" pitchFamily="34" charset="0"/>
              </a:rPr>
              <a:t> – You believe NTBs are necessary to prevent China from obtaining a long-term asymmetrical advantage. Maintaining parity in national security calculations is your primary goal. </a:t>
            </a:r>
            <a:endParaRPr lang="en-US" sz="12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400" b="1" dirty="0"/>
              <a:t>Sever rare-earth metals ties with China – You are more willing to rely on higher prices in the international community for rare-earth metals in the short term than to allow China to create a Japanese dependency in the long term. If China were to flood the Japanese economy with cheap rare-earth metals, then there would little incentive for Japan to become self-sufficient and harvest rare-earth metals. This may offer China an asymmetrical advantage.</a:t>
            </a:r>
          </a:p>
        </p:txBody>
      </p:sp>
      <p:sp>
        <p:nvSpPr>
          <p:cNvPr id="3" name="Rectangle 2"/>
          <p:cNvSpPr/>
          <p:nvPr/>
        </p:nvSpPr>
        <p:spPr>
          <a:xfrm>
            <a:off x="251520" y="1988840"/>
            <a:ext cx="4320480" cy="2893100"/>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You will not develop a dependency on China for rare-earth metals, thus preventing China from gaining a potential asymmetrical advantage. </a:t>
            </a: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In the </a:t>
            </a:r>
            <a:r>
              <a:rPr lang="en-GB" sz="1400" dirty="0" smtClean="0">
                <a:solidFill>
                  <a:schemeClr val="accent3"/>
                </a:solidFill>
                <a:latin typeface="Arial" panose="020B0604020202020204" pitchFamily="34" charset="0"/>
                <a:cs typeface="Arial" panose="020B0604020202020204" pitchFamily="34" charset="0"/>
              </a:rPr>
              <a:t>long term</a:t>
            </a:r>
            <a:r>
              <a:rPr lang="en-GB" sz="1400" dirty="0" smtClean="0">
                <a:solidFill>
                  <a:schemeClr val="accent3"/>
                </a:solidFill>
                <a:latin typeface="Arial" panose="020B0604020202020204" pitchFamily="34" charset="0"/>
                <a:cs typeface="Arial" panose="020B0604020202020204" pitchFamily="34" charset="0"/>
              </a:rPr>
              <a:t>, you will be able to become self-sufficient on mined rare-earth metals </a:t>
            </a:r>
            <a:r>
              <a:rPr lang="en-GB" sz="1400" dirty="0" smtClean="0">
                <a:solidFill>
                  <a:schemeClr val="accent3"/>
                </a:solidFill>
                <a:latin typeface="Arial" panose="020B0604020202020204" pitchFamily="34" charset="0"/>
                <a:cs typeface="Arial" panose="020B0604020202020204" pitchFamily="34" charset="0"/>
              </a:rPr>
              <a:t>from the </a:t>
            </a:r>
            <a:r>
              <a:rPr lang="en-GB" sz="1400" dirty="0" smtClean="0">
                <a:solidFill>
                  <a:schemeClr val="accent3"/>
                </a:solidFill>
                <a:latin typeface="Arial" panose="020B0604020202020204" pitchFamily="34" charset="0"/>
                <a:cs typeface="Arial" panose="020B0604020202020204" pitchFamily="34" charset="0"/>
              </a:rPr>
              <a:t>nearby seabed.</a:t>
            </a: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The domestic rare-earth metals industry development will create jobs and encourage economic growth. </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Your aggressive action will send a signal of power and will in the region. Japan may be perceived as unwilling to succumb to a Chinese regional hegemonic order.</a:t>
            </a:r>
            <a:endParaRPr lang="en-GB"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1988840"/>
            <a:ext cx="4320480" cy="3970318"/>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In the short term, rare-earth metals will be hard to come by. There will either not be high enough supply in the international market or the supply will be incredibly expensive as Japanese demand will be so high. This means that there will be a short economic shock to the economy. Either firms will go bankrupt trying to pay for these metals or they will not have access to the necessary rare-earth metals required for innovation.</a:t>
            </a:r>
            <a:endParaRPr lang="en-GB"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Also in the short term, Japanese military modernization would stagnate. The government cannot afford to pay the artificially high prices for rare-earth metals in the international market, so the military will be unable to technologically innovate. China may be able to confer an asymmetrical military advantage as a result of modernization anyways. </a:t>
            </a:r>
            <a:endParaRPr lang="en-GB"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Remove all NTBs except anti-dumping policies – This means removing all NTBs in the short term but maintaining the </a:t>
            </a:r>
            <a:r>
              <a:rPr lang="en-US" sz="1800" b="1" dirty="0" smtClean="0"/>
              <a:t>long-term </a:t>
            </a:r>
            <a:r>
              <a:rPr lang="en-US" sz="1800" b="1" dirty="0"/>
              <a:t>threat of anti-dumping duties should China engage in excessive dumping practices with cheap rare-earth metals. </a:t>
            </a:r>
          </a:p>
        </p:txBody>
      </p:sp>
      <p:sp>
        <p:nvSpPr>
          <p:cNvPr id="4" name="Rectangle 3"/>
          <p:cNvSpPr/>
          <p:nvPr/>
        </p:nvSpPr>
        <p:spPr>
          <a:xfrm>
            <a:off x="179512" y="1988840"/>
            <a:ext cx="4392488" cy="3323987"/>
          </a:xfrm>
          <a:prstGeom prst="rect">
            <a:avLst/>
          </a:prstGeom>
        </p:spPr>
        <p:txBody>
          <a:bodyPr wrap="square">
            <a:spAutoFit/>
          </a:bodyPr>
          <a:lstStyle/>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Preventing dumping </a:t>
            </a:r>
            <a:r>
              <a:rPr lang="en-GB" sz="1400" dirty="0" smtClean="0">
                <a:solidFill>
                  <a:srgbClr val="FFFFFF"/>
                </a:solidFill>
                <a:latin typeface="Arial" panose="020B0604020202020204" pitchFamily="34" charset="0"/>
                <a:cs typeface="Arial" panose="020B0604020202020204" pitchFamily="34" charset="0"/>
              </a:rPr>
              <a:t>means the prices of </a:t>
            </a:r>
            <a:r>
              <a:rPr lang="en-GB" sz="1400" dirty="0" smtClean="0">
                <a:solidFill>
                  <a:srgbClr val="FFFFFF"/>
                </a:solidFill>
                <a:latin typeface="Arial" panose="020B0604020202020204" pitchFamily="34" charset="0"/>
                <a:cs typeface="Arial" panose="020B0604020202020204" pitchFamily="34" charset="0"/>
              </a:rPr>
              <a:t>rare-earth metals’ </a:t>
            </a:r>
            <a:r>
              <a:rPr lang="en-GB" sz="1400" dirty="0" smtClean="0">
                <a:solidFill>
                  <a:srgbClr val="FFFFFF"/>
                </a:solidFill>
                <a:latin typeface="Arial" panose="020B0604020202020204" pitchFamily="34" charset="0"/>
                <a:cs typeface="Arial" panose="020B0604020202020204" pitchFamily="34" charset="0"/>
              </a:rPr>
              <a:t>will </a:t>
            </a:r>
            <a:r>
              <a:rPr lang="en-GB" sz="1400" dirty="0" smtClean="0">
                <a:solidFill>
                  <a:srgbClr val="FFFFFF"/>
                </a:solidFill>
                <a:latin typeface="Arial" panose="020B0604020202020204" pitchFamily="34" charset="0"/>
                <a:cs typeface="Arial" panose="020B0604020202020204" pitchFamily="34" charset="0"/>
              </a:rPr>
              <a:t>not be low enough to deter domestic investment in a rare-earth metals industry. Thus, you </a:t>
            </a:r>
            <a:r>
              <a:rPr lang="en-GB" sz="1400" dirty="0">
                <a:solidFill>
                  <a:srgbClr val="FFFFFF"/>
                </a:solidFill>
                <a:latin typeface="Arial" panose="020B0604020202020204" pitchFamily="34" charset="0"/>
                <a:cs typeface="Arial" panose="020B0604020202020204" pitchFamily="34" charset="0"/>
              </a:rPr>
              <a:t>will not develop a dependency on China for rare-earth metals, </a:t>
            </a:r>
            <a:r>
              <a:rPr lang="en-GB" sz="1400" dirty="0" smtClean="0">
                <a:solidFill>
                  <a:srgbClr val="FFFFFF"/>
                </a:solidFill>
                <a:latin typeface="Arial" panose="020B0604020202020204" pitchFamily="34" charset="0"/>
                <a:cs typeface="Arial" panose="020B0604020202020204" pitchFamily="34" charset="0"/>
              </a:rPr>
              <a:t>preventing </a:t>
            </a:r>
            <a:r>
              <a:rPr lang="en-GB" sz="1400" dirty="0">
                <a:solidFill>
                  <a:srgbClr val="FFFFFF"/>
                </a:solidFill>
                <a:latin typeface="Arial" panose="020B0604020202020204" pitchFamily="34" charset="0"/>
                <a:cs typeface="Arial" panose="020B0604020202020204" pitchFamily="34" charset="0"/>
              </a:rPr>
              <a:t>China from gaining a potential asymmetrical advantage. </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In the long-term, you will be able to become self-sufficient on mined rare-earth metals from </a:t>
            </a:r>
            <a:r>
              <a:rPr lang="en-GB" sz="1400" dirty="0" smtClean="0">
                <a:solidFill>
                  <a:srgbClr val="FFFFFF"/>
                </a:solidFill>
                <a:latin typeface="Arial" panose="020B0604020202020204" pitchFamily="34" charset="0"/>
                <a:cs typeface="Arial" panose="020B0604020202020204" pitchFamily="34" charset="0"/>
              </a:rPr>
              <a:t>the nearby </a:t>
            </a:r>
            <a:r>
              <a:rPr lang="en-GB" sz="1400" dirty="0">
                <a:solidFill>
                  <a:srgbClr val="FFFFFF"/>
                </a:solidFill>
                <a:latin typeface="Arial" panose="020B0604020202020204" pitchFamily="34" charset="0"/>
                <a:cs typeface="Arial" panose="020B0604020202020204" pitchFamily="34" charset="0"/>
              </a:rPr>
              <a:t>seabed.</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The domestic rare-earth metals industry development will create jobs and encourage economic growth. </a:t>
            </a:r>
            <a:endParaRPr lang="en-GB" sz="140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If China says yes, you will also not experience any short-term </a:t>
            </a:r>
            <a:r>
              <a:rPr lang="en-GB" sz="1400" dirty="0" smtClean="0">
                <a:solidFill>
                  <a:srgbClr val="FFFFFF"/>
                </a:solidFill>
                <a:latin typeface="Arial" panose="020B0604020202020204" pitchFamily="34" charset="0"/>
                <a:cs typeface="Arial" panose="020B0604020202020204" pitchFamily="34" charset="0"/>
              </a:rPr>
              <a:t>harm from </a:t>
            </a:r>
            <a:r>
              <a:rPr lang="en-GB" sz="1400" dirty="0" smtClean="0">
                <a:solidFill>
                  <a:srgbClr val="FFFFFF"/>
                </a:solidFill>
                <a:latin typeface="Arial" panose="020B0604020202020204" pitchFamily="34" charset="0"/>
                <a:cs typeface="Arial" panose="020B0604020202020204" pitchFamily="34" charset="0"/>
              </a:rPr>
              <a:t>being cut off from rare-earth metals.</a:t>
            </a:r>
            <a:endParaRPr lang="en-GB" sz="1400" dirty="0">
              <a:solidFill>
                <a:srgbClr val="FFFFFF"/>
              </a:solidFill>
              <a:latin typeface="Arial" panose="020B0604020202020204" pitchFamily="34" charset="0"/>
              <a:cs typeface="Arial" panose="020B0604020202020204" pitchFamily="34" charset="0"/>
            </a:endParaRPr>
          </a:p>
        </p:txBody>
      </p:sp>
      <p:sp>
        <p:nvSpPr>
          <p:cNvPr id="5" name="Rectangle 4"/>
          <p:cNvSpPr/>
          <p:nvPr/>
        </p:nvSpPr>
        <p:spPr>
          <a:xfrm>
            <a:off x="4565891" y="1982450"/>
            <a:ext cx="4326589" cy="3970318"/>
          </a:xfrm>
          <a:prstGeom prst="rect">
            <a:avLst/>
          </a:prstGeom>
        </p:spPr>
        <p:txBody>
          <a:bodyPr wrap="square">
            <a:spAutoFit/>
          </a:bodyPr>
          <a:lstStyle/>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If China refuses your offer, then, in </a:t>
            </a:r>
            <a:r>
              <a:rPr lang="en-GB" sz="1400" dirty="0">
                <a:solidFill>
                  <a:srgbClr val="FFFFFF"/>
                </a:solidFill>
                <a:latin typeface="Arial" panose="020B0604020202020204" pitchFamily="34" charset="0"/>
                <a:cs typeface="Arial" panose="020B0604020202020204" pitchFamily="34" charset="0"/>
              </a:rPr>
              <a:t>the short term, rare-earth metals will be hard to come by. There will either not be high enough supply in the international market or the supply will be incredibly expensive as Japanese demand will be so high. This means that there will be a short economic shock to the economy. Either firms will go bankrupt trying to pay for these metals or they will not have access to the necessary rare-earth metals required for innovation.</a:t>
            </a:r>
          </a:p>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Further, if China cuts Japan off, then </a:t>
            </a:r>
            <a:r>
              <a:rPr lang="en-GB" sz="1400" dirty="0">
                <a:solidFill>
                  <a:srgbClr val="FFFFFF"/>
                </a:solidFill>
                <a:latin typeface="Arial" panose="020B0604020202020204" pitchFamily="34" charset="0"/>
                <a:cs typeface="Arial" panose="020B0604020202020204" pitchFamily="34" charset="0"/>
              </a:rPr>
              <a:t>Japanese military modernization would stagnate. The government cannot afford to pay the artificially high prices for rare-earth metals in the international market, so the military will be unable to technologically innovate. China may be able to confer an asymmetrical military advantage as a result of modernization </a:t>
            </a:r>
            <a:r>
              <a:rPr lang="en-GB" sz="1400" dirty="0" smtClean="0">
                <a:solidFill>
                  <a:srgbClr val="FFFFFF"/>
                </a:solidFill>
                <a:latin typeface="Arial" panose="020B0604020202020204" pitchFamily="34" charset="0"/>
                <a:cs typeface="Arial" panose="020B0604020202020204" pitchFamily="34" charset="0"/>
              </a:rPr>
              <a:t>anyway. </a:t>
            </a:r>
            <a:endParaRPr lang="en-GB" sz="14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Remove all NTBs except import quotas – Agree to allow China to sell a preset amount of rare-earth metals at whatever price they would like. You would set the import quota to 60% of the annual domestic demand for rare-earth metals so that Japan would still rely on the broader international community for a significant amount of its rare-earth metals in the short term.</a:t>
            </a:r>
          </a:p>
        </p:txBody>
      </p:sp>
      <p:sp>
        <p:nvSpPr>
          <p:cNvPr id="3" name="Rectangle 2"/>
          <p:cNvSpPr/>
          <p:nvPr/>
        </p:nvSpPr>
        <p:spPr>
          <a:xfrm>
            <a:off x="3851920" y="1988840"/>
            <a:ext cx="5004048" cy="3893374"/>
          </a:xfrm>
          <a:prstGeom prst="rect">
            <a:avLst/>
          </a:prstGeom>
        </p:spPr>
        <p:txBody>
          <a:bodyPr wrap="square">
            <a:spAutoFit/>
          </a:bodyPr>
          <a:lstStyle/>
          <a:p>
            <a:pPr marL="285750" lvl="0" indent="-285750">
              <a:buFont typeface="Wingdings" panose="05000000000000000000" pitchFamily="2" charset="2"/>
              <a:buChar char="Ø"/>
            </a:pPr>
            <a:r>
              <a:rPr lang="en-GB" sz="1300" dirty="0">
                <a:solidFill>
                  <a:srgbClr val="FFFFFF"/>
                </a:solidFill>
                <a:latin typeface="Arial" panose="020B0604020202020204" pitchFamily="34" charset="0"/>
                <a:cs typeface="Arial" panose="020B0604020202020204" pitchFamily="34" charset="0"/>
              </a:rPr>
              <a:t>If China refuses your offer, then, in the short term, rare-earth metals will be hard to come by. There will either not be high enough supply in the international market or the supply will be incredibly expensive as Japanese demand will be so high. This means that there will be a short economic shock to the economy. Either firms will go bankrupt trying to pay for these metals or they will not have access to the necessary rare-earth metals required for innovation.</a:t>
            </a:r>
          </a:p>
          <a:p>
            <a:pPr marL="285750" lvl="0" indent="-285750">
              <a:buFont typeface="Wingdings" panose="05000000000000000000" pitchFamily="2" charset="2"/>
              <a:buChar char="Ø"/>
            </a:pPr>
            <a:r>
              <a:rPr lang="en-GB" sz="1300" dirty="0">
                <a:solidFill>
                  <a:srgbClr val="FFFFFF"/>
                </a:solidFill>
                <a:latin typeface="Arial" panose="020B0604020202020204" pitchFamily="34" charset="0"/>
                <a:cs typeface="Arial" panose="020B0604020202020204" pitchFamily="34" charset="0"/>
              </a:rPr>
              <a:t>Further, if China cuts Japan off, then Japanese military modernization would stagnate. The government cannot afford to pay the artificially high prices for rare-earth metals in the international market, so the military will be unable to technologically innovate. China may be able to confer an asymmetrical military advantage as a result of modernization </a:t>
            </a:r>
            <a:r>
              <a:rPr lang="en-GB" sz="1300" dirty="0" smtClean="0">
                <a:solidFill>
                  <a:srgbClr val="FFFFFF"/>
                </a:solidFill>
                <a:latin typeface="Arial" panose="020B0604020202020204" pitchFamily="34" charset="0"/>
                <a:cs typeface="Arial" panose="020B0604020202020204" pitchFamily="34" charset="0"/>
              </a:rPr>
              <a:t>anyway. </a:t>
            </a:r>
            <a:endParaRPr lang="en-GB" sz="1300" dirty="0" smtClean="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r>
              <a:rPr lang="en-GB" sz="1300" dirty="0" smtClean="0">
                <a:solidFill>
                  <a:srgbClr val="FFFFFF"/>
                </a:solidFill>
                <a:latin typeface="Arial" panose="020B0604020202020204" pitchFamily="34" charset="0"/>
                <a:cs typeface="Arial" panose="020B0604020202020204" pitchFamily="34" charset="0"/>
              </a:rPr>
              <a:t>Regardless of China’s answer, Japan will lose international trade credibility because import quotas are restricted by international trade law. It may be difficult for Japan to trade with other potential partners in the future.</a:t>
            </a:r>
            <a:endParaRPr lang="en-GB" sz="1300" dirty="0">
              <a:solidFill>
                <a:srgbClr val="FFFFFF"/>
              </a:solidFill>
              <a:latin typeface="Arial" panose="020B0604020202020204" pitchFamily="34" charset="0"/>
              <a:cs typeface="Arial" panose="020B0604020202020204" pitchFamily="34" charset="0"/>
            </a:endParaRPr>
          </a:p>
        </p:txBody>
      </p:sp>
      <p:sp>
        <p:nvSpPr>
          <p:cNvPr id="4" name="Rectangle 3"/>
          <p:cNvSpPr/>
          <p:nvPr/>
        </p:nvSpPr>
        <p:spPr>
          <a:xfrm>
            <a:off x="251520" y="1988840"/>
            <a:ext cx="3600400" cy="3754874"/>
          </a:xfrm>
          <a:prstGeom prst="rect">
            <a:avLst/>
          </a:prstGeom>
        </p:spPr>
        <p:txBody>
          <a:bodyPr wrap="square">
            <a:spAutoFit/>
          </a:bodyPr>
          <a:lstStyle/>
          <a:p>
            <a:pPr marL="285750" lvl="0" indent="-285750">
              <a:buFont typeface="Wingdings" panose="05000000000000000000" pitchFamily="2" charset="2"/>
              <a:buChar char="Ø"/>
            </a:pPr>
            <a:r>
              <a:rPr lang="en-GB" sz="1400" dirty="0" smtClean="0">
                <a:solidFill>
                  <a:srgbClr val="FFFFFF"/>
                </a:solidFill>
                <a:latin typeface="Arial" panose="020B0604020202020204" pitchFamily="34" charset="0"/>
                <a:cs typeface="Arial" panose="020B0604020202020204" pitchFamily="34" charset="0"/>
              </a:rPr>
              <a:t>Restricting Chinese rare-earth metals’ dependence to 60% means </a:t>
            </a:r>
            <a:r>
              <a:rPr lang="en-GB" sz="1400" dirty="0">
                <a:solidFill>
                  <a:srgbClr val="FFFFFF"/>
                </a:solidFill>
                <a:latin typeface="Arial" panose="020B0604020202020204" pitchFamily="34" charset="0"/>
                <a:cs typeface="Arial" panose="020B0604020202020204" pitchFamily="34" charset="0"/>
              </a:rPr>
              <a:t>prices will not be low enough to deter domestic investment in a rare-earth metals industry. Thus, you will not develop a dependency on China for rare-earth metals, preventing China from gaining a potential asymmetrical advantage. </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In the </a:t>
            </a:r>
            <a:r>
              <a:rPr lang="en-GB" sz="1400" dirty="0" smtClean="0">
                <a:solidFill>
                  <a:srgbClr val="FFFFFF"/>
                </a:solidFill>
                <a:latin typeface="Arial" panose="020B0604020202020204" pitchFamily="34" charset="0"/>
                <a:cs typeface="Arial" panose="020B0604020202020204" pitchFamily="34" charset="0"/>
              </a:rPr>
              <a:t>long term</a:t>
            </a:r>
            <a:r>
              <a:rPr lang="en-GB" sz="1400" dirty="0">
                <a:solidFill>
                  <a:srgbClr val="FFFFFF"/>
                </a:solidFill>
                <a:latin typeface="Arial" panose="020B0604020202020204" pitchFamily="34" charset="0"/>
                <a:cs typeface="Arial" panose="020B0604020202020204" pitchFamily="34" charset="0"/>
              </a:rPr>
              <a:t>, you will be able to become self-sufficient on mined rare-earth metals from </a:t>
            </a:r>
            <a:r>
              <a:rPr lang="en-GB" sz="1400" dirty="0" smtClean="0">
                <a:solidFill>
                  <a:srgbClr val="FFFFFF"/>
                </a:solidFill>
                <a:latin typeface="Arial" panose="020B0604020202020204" pitchFamily="34" charset="0"/>
                <a:cs typeface="Arial" panose="020B0604020202020204" pitchFamily="34" charset="0"/>
              </a:rPr>
              <a:t>the nearby </a:t>
            </a:r>
            <a:r>
              <a:rPr lang="en-GB" sz="1400" dirty="0">
                <a:solidFill>
                  <a:srgbClr val="FFFFFF"/>
                </a:solidFill>
                <a:latin typeface="Arial" panose="020B0604020202020204" pitchFamily="34" charset="0"/>
                <a:cs typeface="Arial" panose="020B0604020202020204" pitchFamily="34" charset="0"/>
              </a:rPr>
              <a:t>seabed.</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The domestic rare-earth metals industry development will create jobs and encourage economic growth. </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If China says yes, you will also not experience any short-term harms of being cut off from rare-earth metals.</a:t>
            </a: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2000" b="1" dirty="0"/>
              <a:t>Remove all NTBs – You recognize the importance of rare-earth metals and believe the potential short-term scenario of supply cut-off would be worse than a </a:t>
            </a:r>
            <a:r>
              <a:rPr lang="en-US" sz="2000" b="1" dirty="0" smtClean="0"/>
              <a:t>long-term </a:t>
            </a:r>
            <a:r>
              <a:rPr lang="en-US" sz="2000" b="1" dirty="0"/>
              <a:t>Chinese asymmetrical advantage. </a:t>
            </a:r>
            <a:br>
              <a:rPr lang="en-US" sz="2000" b="1" dirty="0"/>
            </a:br>
            <a:endParaRPr lang="en-US" sz="2000" b="1" dirty="0"/>
          </a:p>
        </p:txBody>
      </p:sp>
      <p:sp>
        <p:nvSpPr>
          <p:cNvPr id="3" name="Rectangle 2"/>
          <p:cNvSpPr/>
          <p:nvPr/>
        </p:nvSpPr>
        <p:spPr>
          <a:xfrm>
            <a:off x="251520" y="1988840"/>
            <a:ext cx="4392488" cy="3539430"/>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You</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will avoid </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the short-term harm </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of being cut off from a rare-earth metals supply. The potential </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harm </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would affect both Japan’s economy and military. Economically, firms would either have to pay artificially </a:t>
            </a:r>
            <a:r>
              <a:rPr lang="en-US" sz="1400" kern="0" dirty="0" smtClean="0">
                <a:solidFill>
                  <a:schemeClr val="accent3"/>
                </a:solidFill>
                <a:latin typeface="Arial" panose="020B0604020202020204" pitchFamily="34" charset="0"/>
                <a:cs typeface="Arial" panose="020B0604020202020204" pitchFamily="34" charset="0"/>
              </a:rPr>
              <a:t>high costs in the international community for rare-earth metals or go on without rare-earth metals. This means they would either go bankrupt or not be able to innovate.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400" kern="0" dirty="0" smtClean="0">
                <a:solidFill>
                  <a:schemeClr val="accent3"/>
                </a:solidFill>
                <a:latin typeface="Arial" panose="020B0604020202020204" pitchFamily="34" charset="0"/>
                <a:cs typeface="Arial" panose="020B0604020202020204" pitchFamily="34" charset="0"/>
              </a:rPr>
              <a:t>Further, if Japan </a:t>
            </a:r>
            <a:r>
              <a:rPr lang="en-US" sz="1400" kern="0" dirty="0" smtClean="0">
                <a:solidFill>
                  <a:schemeClr val="accent3"/>
                </a:solidFill>
                <a:latin typeface="Arial" panose="020B0604020202020204" pitchFamily="34" charset="0"/>
                <a:cs typeface="Arial" panose="020B0604020202020204" pitchFamily="34" charset="0"/>
              </a:rPr>
              <a:t>were </a:t>
            </a:r>
            <a:r>
              <a:rPr lang="en-US" sz="1400" kern="0" dirty="0" smtClean="0">
                <a:solidFill>
                  <a:schemeClr val="accent3"/>
                </a:solidFill>
                <a:latin typeface="Arial" panose="020B0604020202020204" pitchFamily="34" charset="0"/>
                <a:cs typeface="Arial" panose="020B0604020202020204" pitchFamily="34" charset="0"/>
              </a:rPr>
              <a:t>cut off from rare-earth metals in the short-term, then your military would not be able to pay for more expensive rare-earth metals, so your military would not be able to modernize and keep up with Chinese military modernization. </a:t>
            </a:r>
            <a:endPar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620088" y="1996414"/>
            <a:ext cx="4248472" cy="3493264"/>
          </a:xfrm>
          <a:prstGeom prst="rect">
            <a:avLst/>
          </a:prstGeom>
          <a:noFill/>
        </p:spPr>
        <p:txBody>
          <a:bodyPr wrap="square" rtlCol="0">
            <a:spAutoFit/>
          </a:bodyPr>
          <a:lstStyle/>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China will be able to flood Japan’s domestic markets with cheap rare-earth metals, taking out the financial incentive for firms to develop a domestic rare-earth metals industry.</a:t>
            </a: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You will afford China an asymmetrical advantage in the long term. If tensions between China and Japan heightened in the future, then China may suddenly cut off Japan from rare-earth metals, stunting economic growth, technological innovation, and military modernization in Japan. This may force Japan to give in to Chinese demands in conflict negotiations in the future. </a:t>
            </a: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You will also lose out on the potential benefits of developing a domestic rare-earth metals industry, including: job creation, self-sufficiency, and economic </a:t>
            </a:r>
            <a:r>
              <a:rPr lang="en-US" sz="1300" dirty="0" smtClean="0">
                <a:solidFill>
                  <a:schemeClr val="accent3"/>
                </a:solidFill>
                <a:latin typeface="Arial" panose="020B0604020202020204" pitchFamily="34" charset="0"/>
                <a:cs typeface="Arial" panose="020B0604020202020204" pitchFamily="34" charset="0"/>
              </a:rPr>
              <a:t>growth.</a:t>
            </a:r>
            <a:endParaRPr lang="en-GB" sz="13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Refuse Chinese demands – You believe NTBs are necessary to prevent China from obtaining a long-term asymmetrical advantage. Maintaining parity in national security calculations is your primary goal. </a:t>
            </a:r>
            <a:endParaRPr lang="en-GB" sz="1800" dirty="0"/>
          </a:p>
        </p:txBody>
      </p:sp>
      <p:sp>
        <p:nvSpPr>
          <p:cNvPr id="3" name="Rectangle 2"/>
          <p:cNvSpPr/>
          <p:nvPr/>
        </p:nvSpPr>
        <p:spPr>
          <a:xfrm>
            <a:off x="251520" y="1916832"/>
            <a:ext cx="4392488" cy="3539430"/>
          </a:xfrm>
          <a:prstGeom prst="rect">
            <a:avLst/>
          </a:prstGeom>
        </p:spPr>
        <p:txBody>
          <a:bodyPr wrap="square">
            <a:spAutoFit/>
          </a:bodyPr>
          <a:lstStyle/>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Restricting Chinese rare-earth metals’ dependence to 60</a:t>
            </a:r>
            <a:r>
              <a:rPr lang="en-GB" sz="1400" dirty="0" smtClean="0">
                <a:solidFill>
                  <a:srgbClr val="FFFFFF"/>
                </a:solidFill>
                <a:latin typeface="Arial" panose="020B0604020202020204" pitchFamily="34" charset="0"/>
                <a:cs typeface="Arial" panose="020B0604020202020204" pitchFamily="34" charset="0"/>
              </a:rPr>
              <a:t>% and preventing dumping </a:t>
            </a:r>
            <a:r>
              <a:rPr lang="en-GB" sz="1400" dirty="0">
                <a:solidFill>
                  <a:srgbClr val="FFFFFF"/>
                </a:solidFill>
                <a:latin typeface="Arial" panose="020B0604020202020204" pitchFamily="34" charset="0"/>
                <a:cs typeface="Arial" panose="020B0604020202020204" pitchFamily="34" charset="0"/>
              </a:rPr>
              <a:t>means prices will not be low enough to deter domestic investment in a rare-earth metals industry. Thus, you will not develop a dependency on China for rare-earth metals, preventing China from gaining a potential asymmetrical advantage. </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In the </a:t>
            </a:r>
            <a:r>
              <a:rPr lang="en-GB" sz="1400" dirty="0" smtClean="0">
                <a:solidFill>
                  <a:srgbClr val="FFFFFF"/>
                </a:solidFill>
                <a:latin typeface="Arial" panose="020B0604020202020204" pitchFamily="34" charset="0"/>
                <a:cs typeface="Arial" panose="020B0604020202020204" pitchFamily="34" charset="0"/>
              </a:rPr>
              <a:t>long term</a:t>
            </a:r>
            <a:r>
              <a:rPr lang="en-GB" sz="1400" dirty="0">
                <a:solidFill>
                  <a:srgbClr val="FFFFFF"/>
                </a:solidFill>
                <a:latin typeface="Arial" panose="020B0604020202020204" pitchFamily="34" charset="0"/>
                <a:cs typeface="Arial" panose="020B0604020202020204" pitchFamily="34" charset="0"/>
              </a:rPr>
              <a:t>, you will be able to become self-sufficient on mined rare-earth metals from </a:t>
            </a:r>
            <a:r>
              <a:rPr lang="en-GB" sz="1400" dirty="0" smtClean="0">
                <a:solidFill>
                  <a:srgbClr val="FFFFFF"/>
                </a:solidFill>
                <a:latin typeface="Arial" panose="020B0604020202020204" pitchFamily="34" charset="0"/>
                <a:cs typeface="Arial" panose="020B0604020202020204" pitchFamily="34" charset="0"/>
              </a:rPr>
              <a:t>the nearby </a:t>
            </a:r>
            <a:r>
              <a:rPr lang="en-GB" sz="1400" dirty="0">
                <a:solidFill>
                  <a:srgbClr val="FFFFFF"/>
                </a:solidFill>
                <a:latin typeface="Arial" panose="020B0604020202020204" pitchFamily="34" charset="0"/>
                <a:cs typeface="Arial" panose="020B0604020202020204" pitchFamily="34" charset="0"/>
              </a:rPr>
              <a:t>seabed.</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The domestic rare-earth metals industry development will create jobs and encourage economic growth. </a:t>
            </a:r>
          </a:p>
          <a:p>
            <a:pPr marL="285750" lvl="0" indent="-285750">
              <a:buFont typeface="Wingdings" panose="05000000000000000000" pitchFamily="2" charset="2"/>
              <a:buChar char="Ø"/>
            </a:pPr>
            <a:r>
              <a:rPr lang="en-GB" sz="1400" dirty="0">
                <a:solidFill>
                  <a:srgbClr val="FFFFFF"/>
                </a:solidFill>
                <a:latin typeface="Arial" panose="020B0604020202020204" pitchFamily="34" charset="0"/>
                <a:cs typeface="Arial" panose="020B0604020202020204" pitchFamily="34" charset="0"/>
              </a:rPr>
              <a:t>If China says yes, you will also not experience any short-term harms of being cut off from rare-earth metals.</a:t>
            </a:r>
          </a:p>
        </p:txBody>
      </p:sp>
      <p:sp>
        <p:nvSpPr>
          <p:cNvPr id="4" name="Rectangle 3"/>
          <p:cNvSpPr/>
          <p:nvPr/>
        </p:nvSpPr>
        <p:spPr>
          <a:xfrm>
            <a:off x="4644008" y="1947579"/>
            <a:ext cx="4302670" cy="3831818"/>
          </a:xfrm>
          <a:prstGeom prst="rect">
            <a:avLst/>
          </a:prstGeom>
        </p:spPr>
        <p:txBody>
          <a:bodyPr wrap="square">
            <a:spAutoFit/>
          </a:bodyPr>
          <a:lstStyle/>
          <a:p>
            <a:pPr marL="285750" lvl="0" indent="-285750">
              <a:buFont typeface="Wingdings" panose="05000000000000000000" pitchFamily="2" charset="2"/>
              <a:buChar char="Ø"/>
            </a:pPr>
            <a:r>
              <a:rPr lang="en-GB" sz="1350" dirty="0">
                <a:solidFill>
                  <a:srgbClr val="FFFFFF"/>
                </a:solidFill>
                <a:latin typeface="Arial" panose="020B0604020202020204" pitchFamily="34" charset="0"/>
                <a:cs typeface="Arial" panose="020B0604020202020204" pitchFamily="34" charset="0"/>
              </a:rPr>
              <a:t>If China </a:t>
            </a:r>
            <a:r>
              <a:rPr lang="en-GB" sz="1350" dirty="0" smtClean="0">
                <a:solidFill>
                  <a:srgbClr val="FFFFFF"/>
                </a:solidFill>
                <a:latin typeface="Arial" panose="020B0604020202020204" pitchFamily="34" charset="0"/>
                <a:cs typeface="Arial" panose="020B0604020202020204" pitchFamily="34" charset="0"/>
              </a:rPr>
              <a:t>pulls out of rare-earth metals trade, </a:t>
            </a:r>
            <a:r>
              <a:rPr lang="en-GB" sz="1350" dirty="0">
                <a:solidFill>
                  <a:srgbClr val="FFFFFF"/>
                </a:solidFill>
                <a:latin typeface="Arial" panose="020B0604020202020204" pitchFamily="34" charset="0"/>
                <a:cs typeface="Arial" panose="020B0604020202020204" pitchFamily="34" charset="0"/>
              </a:rPr>
              <a:t>then, in the short term, rare-earth metals will be hard to come by. There will either not be high enough supply in the international market or the supply will be incredibly expensive as Japanese demand will be so high. This means that there will be a short economic shock to the economy. Either firms will go bankrupt trying to pay for these metals or they will not have access to the necessary rare-earth metals required for innovation.</a:t>
            </a:r>
          </a:p>
          <a:p>
            <a:pPr marL="285750" lvl="0" indent="-285750">
              <a:buFont typeface="Wingdings" panose="05000000000000000000" pitchFamily="2" charset="2"/>
              <a:buChar char="Ø"/>
            </a:pPr>
            <a:r>
              <a:rPr lang="en-GB" sz="1350" dirty="0">
                <a:solidFill>
                  <a:srgbClr val="FFFFFF"/>
                </a:solidFill>
                <a:latin typeface="Arial" panose="020B0604020202020204" pitchFamily="34" charset="0"/>
                <a:cs typeface="Arial" panose="020B0604020202020204" pitchFamily="34" charset="0"/>
              </a:rPr>
              <a:t>Further, if China cuts Japan off, then Japanese military modernization would stagnate. The government cannot afford to pay the artificially high prices for rare-earth metals in the international market, so the military will be unable to technologically innovate. China may be able to confer an asymmetrical military advantage as a result of modernization </a:t>
            </a:r>
            <a:r>
              <a:rPr lang="en-GB" sz="1350" dirty="0" smtClean="0">
                <a:solidFill>
                  <a:srgbClr val="FFFFFF"/>
                </a:solidFill>
                <a:latin typeface="Arial" panose="020B0604020202020204" pitchFamily="34" charset="0"/>
                <a:cs typeface="Arial" panose="020B0604020202020204" pitchFamily="34" charset="0"/>
              </a:rPr>
              <a:t>anyway. </a:t>
            </a:r>
            <a:endParaRPr lang="en-GB" sz="135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05974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5078313"/>
          </a:xfrm>
          <a:prstGeom prst="rect">
            <a:avLst/>
          </a:prstGeom>
        </p:spPr>
        <p:txBody>
          <a:bodyPr wrap="square">
            <a:spAutoFit/>
          </a:bodyPr>
          <a:lstStyle/>
          <a:p>
            <a:pPr marL="171450" indent="-171450">
              <a:buFont typeface="Wingdings" panose="05000000000000000000" pitchFamily="2" charset="2"/>
              <a:buChar char="Ø"/>
            </a:pPr>
            <a:r>
              <a:rPr lang="en-US" sz="1200" dirty="0">
                <a:solidFill>
                  <a:schemeClr val="accent3"/>
                </a:solidFill>
                <a:latin typeface="Arial" panose="020B0604020202020204" pitchFamily="34" charset="0"/>
                <a:cs typeface="Arial" panose="020B0604020202020204" pitchFamily="34" charset="0"/>
              </a:rPr>
              <a:t>Imagine you are </a:t>
            </a:r>
            <a:r>
              <a:rPr lang="en-US" sz="1200" dirty="0" smtClean="0">
                <a:solidFill>
                  <a:schemeClr val="accent3"/>
                </a:solidFill>
                <a:latin typeface="Arial" panose="020B0604020202020204" pitchFamily="34" charset="0"/>
                <a:cs typeface="Arial" panose="020B0604020202020204" pitchFamily="34" charset="0"/>
              </a:rPr>
              <a:t>Jack Lew, the </a:t>
            </a:r>
            <a:r>
              <a:rPr lang="en-US" sz="1200" dirty="0" smtClean="0">
                <a:solidFill>
                  <a:schemeClr val="accent3"/>
                </a:solidFill>
                <a:latin typeface="Arial" panose="020B0604020202020204" pitchFamily="34" charset="0"/>
                <a:cs typeface="Arial" panose="020B0604020202020204" pitchFamily="34" charset="0"/>
              </a:rPr>
              <a:t>Secretary of Commerce for the United </a:t>
            </a:r>
            <a:r>
              <a:rPr lang="en-US" sz="1200" dirty="0" smtClean="0">
                <a:solidFill>
                  <a:schemeClr val="accent3"/>
                </a:solidFill>
                <a:latin typeface="Arial" panose="020B0604020202020204" pitchFamily="34" charset="0"/>
                <a:cs typeface="Arial" panose="020B0604020202020204" pitchFamily="34" charset="0"/>
              </a:rPr>
              <a:t>States </a:t>
            </a:r>
            <a:r>
              <a:rPr lang="en-US" sz="1200" dirty="0" smtClean="0">
                <a:solidFill>
                  <a:schemeClr val="accent3"/>
                </a:solidFill>
                <a:latin typeface="Arial" panose="020B0604020202020204" pitchFamily="34" charset="0"/>
                <a:cs typeface="Arial" panose="020B0604020202020204" pitchFamily="34" charset="0"/>
              </a:rPr>
              <a:t>The Filipino Minister of Commerce has recently complained about the US imposing an excessive amount of non-tariff </a:t>
            </a:r>
            <a:r>
              <a:rPr lang="en-US" sz="1200" dirty="0" smtClean="0">
                <a:solidFill>
                  <a:schemeClr val="accent3"/>
                </a:solidFill>
                <a:latin typeface="Arial" panose="020B0604020202020204" pitchFamily="34" charset="0"/>
                <a:cs typeface="Arial" panose="020B0604020202020204" pitchFamily="34" charset="0"/>
              </a:rPr>
              <a:t>barriers (NTBs) </a:t>
            </a:r>
            <a:r>
              <a:rPr lang="en-US" sz="1200" dirty="0" smtClean="0">
                <a:solidFill>
                  <a:schemeClr val="accent3"/>
                </a:solidFill>
                <a:latin typeface="Arial" panose="020B0604020202020204" pitchFamily="34" charset="0"/>
                <a:cs typeface="Arial" panose="020B0604020202020204" pitchFamily="34" charset="0"/>
              </a:rPr>
              <a:t>on Filipino poultry. The Philippines demands a resolution to this trade conflict, including compensation for lost export sales and a free trade agreement on poultry for the future. The Philippines has threatened to sever military ties with the US if their demands are not met. What do you do?</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agricultural industries in the US are critical to the broader American economy. </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Philippines are in a geopolitically strategic location near the South China Seas. Should the US and China engage in a future conflict, the US would benefit heavily from forward deployed forces operating out of Filipino bases. Even apart from a future conflict, if the US were to retain military ties with the Philippines, then </a:t>
            </a:r>
            <a:r>
              <a:rPr lang="en-US" sz="1200" dirty="0" smtClean="0">
                <a:solidFill>
                  <a:schemeClr val="accent3"/>
                </a:solidFill>
                <a:latin typeface="Arial" panose="020B0604020202020204" pitchFamily="34" charset="0"/>
                <a:cs typeface="Arial" panose="020B0604020202020204" pitchFamily="34" charset="0"/>
              </a:rPr>
              <a:t>it </a:t>
            </a:r>
            <a:r>
              <a:rPr lang="en-US" sz="1200" dirty="0" smtClean="0">
                <a:solidFill>
                  <a:schemeClr val="accent3"/>
                </a:solidFill>
                <a:latin typeface="Arial" panose="020B0604020202020204" pitchFamily="34" charset="0"/>
                <a:cs typeface="Arial" panose="020B0604020202020204" pitchFamily="34" charset="0"/>
              </a:rPr>
              <a:t>may </a:t>
            </a:r>
            <a:r>
              <a:rPr lang="en-US" sz="1200" dirty="0" smtClean="0">
                <a:solidFill>
                  <a:schemeClr val="accent3"/>
                </a:solidFill>
                <a:latin typeface="Arial" panose="020B0604020202020204" pitchFamily="34" charset="0"/>
                <a:cs typeface="Arial" panose="020B0604020202020204" pitchFamily="34" charset="0"/>
              </a:rPr>
              <a:t>be able to leverage those ties into broader regional influence so as to undermine Chinese influence diplomatically. </a:t>
            </a: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US and the Philippines currently enjoy robust relations, so, naturally, the Filipino threat should be viewed with at least some skepticism.</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For the purposes of this decision, the poultry industry is a critical component of the Filipino economy.</a:t>
            </a:r>
          </a:p>
        </p:txBody>
      </p:sp>
      <p:sp>
        <p:nvSpPr>
          <p:cNvPr id="3" name="Rectangle 2"/>
          <p:cNvSpPr/>
          <p:nvPr/>
        </p:nvSpPr>
        <p:spPr>
          <a:xfrm>
            <a:off x="4572000" y="1268760"/>
            <a:ext cx="4320480" cy="5262979"/>
          </a:xfrm>
          <a:prstGeom prst="rect">
            <a:avLst/>
          </a:prstGeom>
        </p:spPr>
        <p:txBody>
          <a:bodyPr wrap="square">
            <a:spAutoFit/>
          </a:bodyPr>
          <a:lstStyle/>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2" action="ppaction://hlinksldjump"/>
              </a:rPr>
              <a:t>Give in to Filipino demands </a:t>
            </a:r>
            <a:r>
              <a:rPr lang="en-US" sz="1400" dirty="0" smtClean="0">
                <a:solidFill>
                  <a:schemeClr val="accent3"/>
                </a:solidFill>
                <a:latin typeface="Arial" panose="020B0604020202020204" pitchFamily="34" charset="0"/>
                <a:cs typeface="Arial" panose="020B0604020202020204" pitchFamily="34" charset="0"/>
              </a:rPr>
              <a:t>– An economic hit is worth avoiding a huge potential national security strategy harm. This may set a precedent for US trade relations with other countries in the future.</a:t>
            </a: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3" action="ppaction://hlinksldjump"/>
              </a:rPr>
              <a:t>Compensate the Philippines but refuse a FTA </a:t>
            </a:r>
            <a:r>
              <a:rPr lang="en-US" sz="1400" dirty="0" smtClean="0">
                <a:solidFill>
                  <a:schemeClr val="accent3"/>
                </a:solidFill>
                <a:latin typeface="Arial" panose="020B0604020202020204" pitchFamily="34" charset="0"/>
                <a:cs typeface="Arial" panose="020B0604020202020204" pitchFamily="34" charset="0"/>
              </a:rPr>
              <a:t>– This middle-ground approach would have the US federal government compensate the Philippines for their economic losses in this situation but clearly establish that the US will maintain NTBs on poultry imports for the foreseeable future. </a:t>
            </a: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4" action="ppaction://hlinksldjump"/>
              </a:rPr>
              <a:t>Request a WTO dispute resolution </a:t>
            </a:r>
            <a:r>
              <a:rPr lang="en-US" sz="1400" dirty="0" smtClean="0">
                <a:solidFill>
                  <a:schemeClr val="accent3"/>
                </a:solidFill>
                <a:latin typeface="Arial" panose="020B0604020202020204" pitchFamily="34" charset="0"/>
                <a:cs typeface="Arial" panose="020B0604020202020204" pitchFamily="34" charset="0"/>
              </a:rPr>
              <a:t>– You believe that going through a </a:t>
            </a:r>
            <a:r>
              <a:rPr lang="en-US" sz="1400" dirty="0" smtClean="0">
                <a:solidFill>
                  <a:schemeClr val="accent3"/>
                </a:solidFill>
                <a:latin typeface="Arial" panose="020B0604020202020204" pitchFamily="34" charset="0"/>
                <a:cs typeface="Arial" panose="020B0604020202020204" pitchFamily="34" charset="0"/>
              </a:rPr>
              <a:t>third party </a:t>
            </a:r>
            <a:r>
              <a:rPr lang="en-US" sz="1400" dirty="0" smtClean="0">
                <a:solidFill>
                  <a:schemeClr val="accent3"/>
                </a:solidFill>
                <a:latin typeface="Arial" panose="020B0604020202020204" pitchFamily="34" charset="0"/>
                <a:cs typeface="Arial" panose="020B0604020202020204" pitchFamily="34" charset="0"/>
              </a:rPr>
              <a:t>will satisfy Filipino concerns. You also think the WTO’s ruling will be favorable for the US: they will ask the </a:t>
            </a:r>
            <a:r>
              <a:rPr lang="en-US" sz="1400" dirty="0" smtClean="0">
                <a:solidFill>
                  <a:schemeClr val="accent3"/>
                </a:solidFill>
                <a:latin typeface="Arial" panose="020B0604020202020204" pitchFamily="34" charset="0"/>
                <a:cs typeface="Arial" panose="020B0604020202020204" pitchFamily="34" charset="0"/>
              </a:rPr>
              <a:t>US just  </a:t>
            </a:r>
            <a:r>
              <a:rPr lang="en-US" sz="1400" dirty="0" smtClean="0">
                <a:solidFill>
                  <a:schemeClr val="accent3"/>
                </a:solidFill>
                <a:latin typeface="Arial" panose="020B0604020202020204" pitchFamily="34" charset="0"/>
                <a:cs typeface="Arial" panose="020B0604020202020204" pitchFamily="34" charset="0"/>
              </a:rPr>
              <a:t>to </a:t>
            </a:r>
            <a:r>
              <a:rPr lang="en-US" sz="1400" dirty="0" smtClean="0">
                <a:solidFill>
                  <a:schemeClr val="accent3"/>
                </a:solidFill>
                <a:latin typeface="Arial" panose="020B0604020202020204" pitchFamily="34" charset="0"/>
                <a:cs typeface="Arial" panose="020B0604020202020204" pitchFamily="34" charset="0"/>
              </a:rPr>
              <a:t>compensate </a:t>
            </a:r>
            <a:r>
              <a:rPr lang="en-US" sz="1400" dirty="0" smtClean="0">
                <a:solidFill>
                  <a:schemeClr val="accent3"/>
                </a:solidFill>
                <a:latin typeface="Arial" panose="020B0604020202020204" pitchFamily="34" charset="0"/>
                <a:cs typeface="Arial" panose="020B0604020202020204" pitchFamily="34" charset="0"/>
              </a:rPr>
              <a:t>the </a:t>
            </a:r>
            <a:r>
              <a:rPr lang="en-US" sz="1400" dirty="0" smtClean="0">
                <a:solidFill>
                  <a:schemeClr val="accent3"/>
                </a:solidFill>
                <a:latin typeface="Arial" panose="020B0604020202020204" pitchFamily="34" charset="0"/>
                <a:cs typeface="Arial" panose="020B0604020202020204" pitchFamily="34" charset="0"/>
              </a:rPr>
              <a:t>Philippines. Even </a:t>
            </a:r>
            <a:r>
              <a:rPr lang="en-US" sz="1400" dirty="0" smtClean="0">
                <a:solidFill>
                  <a:schemeClr val="accent3"/>
                </a:solidFill>
                <a:latin typeface="Arial" panose="020B0604020202020204" pitchFamily="34" charset="0"/>
                <a:cs typeface="Arial" panose="020B0604020202020204" pitchFamily="34" charset="0"/>
              </a:rPr>
              <a:t>if they recommend a harsher punishment, WTO enforcement mechanisms are lacking.</a:t>
            </a: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hlinkClick r:id="rId5" action="ppaction://hlinksldjump"/>
              </a:rPr>
              <a:t>Refuse Filipino demands </a:t>
            </a:r>
            <a:r>
              <a:rPr lang="en-US" sz="1400" dirty="0" smtClean="0">
                <a:solidFill>
                  <a:schemeClr val="accent3"/>
                </a:solidFill>
                <a:latin typeface="Arial" panose="020B0604020202020204" pitchFamily="34" charset="0"/>
                <a:cs typeface="Arial" panose="020B0604020202020204" pitchFamily="34" charset="0"/>
              </a:rPr>
              <a:t>– The US has substantial leverage in this situation because the Philippines relies upon the US for trade relations and security assurances. </a:t>
            </a:r>
            <a:endParaRPr lang="en-US" sz="14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rmAutofit fontScale="90000"/>
          </a:bodyPr>
          <a:lstStyle/>
          <a:p>
            <a:r>
              <a:rPr lang="en-US" b="1" dirty="0"/>
              <a:t>Give in to Filipino demands – An economic hit is worth avoiding a huge potential national security strategy harm. This may set a precedent for US trade relations with other countries in the future.</a:t>
            </a:r>
          </a:p>
        </p:txBody>
      </p:sp>
      <p:sp>
        <p:nvSpPr>
          <p:cNvPr id="3" name="Rectangle 2"/>
          <p:cNvSpPr/>
          <p:nvPr/>
        </p:nvSpPr>
        <p:spPr>
          <a:xfrm>
            <a:off x="251520" y="1916832"/>
            <a:ext cx="4392488" cy="3785652"/>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kern="0" noProof="0" dirty="0" smtClean="0">
                <a:solidFill>
                  <a:schemeClr val="accent3"/>
                </a:solidFill>
                <a:latin typeface="Arial" panose="020B0604020202020204" pitchFamily="34" charset="0"/>
                <a:cs typeface="Arial" panose="020B0604020202020204" pitchFamily="34" charset="0"/>
              </a:rPr>
              <a:t>You will avoid the Philippines from potentially severing military ties with the US. The potential threat of conflict with China is too costly to sacrifice geopolitical positioning over the poultry industry.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kern="0" noProof="0" dirty="0" smtClean="0">
                <a:solidFill>
                  <a:schemeClr val="accent3"/>
                </a:solidFill>
                <a:latin typeface="Arial" panose="020B0604020202020204" pitchFamily="34" charset="0"/>
                <a:cs typeface="Arial" panose="020B0604020202020204" pitchFamily="34" charset="0"/>
              </a:rPr>
              <a:t>Pre-positioned US forward deployment near the South China Seas may prevent China from being too aggressive in the region.</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200" b="0" i="0" u="none" strike="noStrike" kern="0" cap="none" spc="0" normalizeH="0" baseline="0" dirty="0" smtClean="0">
                <a:ln>
                  <a:noFill/>
                </a:ln>
                <a:solidFill>
                  <a:schemeClr val="accent3"/>
                </a:solidFill>
                <a:effectLst/>
                <a:uLnTx/>
                <a:uFillTx/>
                <a:latin typeface="Arial" panose="020B0604020202020204" pitchFamily="34" charset="0"/>
                <a:cs typeface="Arial" panose="020B0604020202020204" pitchFamily="34" charset="0"/>
              </a:rPr>
              <a:t>Further, US forward deployment in</a:t>
            </a:r>
            <a:r>
              <a:rPr kumimoji="0" lang="en-US" sz="1200" b="0" i="0" u="none" strike="noStrike" kern="0" cap="none" spc="0" normalizeH="0" dirty="0" smtClean="0">
                <a:ln>
                  <a:noFill/>
                </a:ln>
                <a:solidFill>
                  <a:schemeClr val="accent3"/>
                </a:solidFill>
                <a:effectLst/>
                <a:uLnTx/>
                <a:uFillTx/>
                <a:latin typeface="Arial" panose="020B0604020202020204" pitchFamily="34" charset="0"/>
                <a:cs typeface="Arial" panose="020B0604020202020204" pitchFamily="34" charset="0"/>
              </a:rPr>
              <a:t> the Philippines sends a signal of commitment to the rest of the Asia Pacific. Thi</a:t>
            </a:r>
            <a:r>
              <a:rPr lang="en-US" sz="1200" kern="0" dirty="0" smtClean="0">
                <a:solidFill>
                  <a:schemeClr val="accent3"/>
                </a:solidFill>
                <a:latin typeface="Arial" panose="020B0604020202020204" pitchFamily="34" charset="0"/>
                <a:cs typeface="Arial" panose="020B0604020202020204" pitchFamily="34" charset="0"/>
              </a:rPr>
              <a:t>s may aid in leveraging diplomatic influence in regional forums.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200" kern="0" dirty="0" smtClean="0">
                <a:solidFill>
                  <a:schemeClr val="accent3"/>
                </a:solidFill>
                <a:latin typeface="Arial" panose="020B0604020202020204" pitchFamily="34" charset="0"/>
                <a:cs typeface="Arial" panose="020B0604020202020204" pitchFamily="34" charset="0"/>
              </a:rPr>
              <a:t>The fact that you acquiesced to Filipino demands over a trade dispute where you were clearly in the wrong may lead the rest of the Asia Pacific to view trade under a US-led economic order as more desirable than trade under a China-led economic order. This means that these countries may decide to side with the US over China in international institutions that establish economic rules for global trade. </a:t>
            </a:r>
            <a:endPar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644008" y="1916868"/>
            <a:ext cx="4211960" cy="2123658"/>
          </a:xfrm>
          <a:prstGeom prst="rect">
            <a:avLst/>
          </a:prstGeom>
        </p:spPr>
        <p:txBody>
          <a:bodyPr wrap="square">
            <a:spAutoFit/>
          </a:bodyPr>
          <a:lstStyle/>
          <a:p>
            <a:pPr marL="742950" lvl="1" indent="-285750">
              <a:buFont typeface="Wingdings" panose="05000000000000000000" pitchFamily="2" charset="2"/>
              <a:buChar char="Ø"/>
            </a:pPr>
            <a:r>
              <a:rPr lang="en-GB" sz="1200" dirty="0" smtClean="0">
                <a:latin typeface="Arial" panose="020B0604020202020204" pitchFamily="34" charset="0"/>
                <a:cs typeface="Arial" panose="020B0604020202020204" pitchFamily="34" charset="0"/>
              </a:rPr>
              <a:t>The agricultural industry in the US will suffer. As a result of cheap Filipino poultry flooding the market, many farmers may lose their jobs. This will not only increase unemployment but also cause economic stagnation in the US. </a:t>
            </a:r>
          </a:p>
          <a:p>
            <a:pPr marL="742950" lvl="1" indent="-285750">
              <a:buFont typeface="Wingdings" panose="05000000000000000000" pitchFamily="2" charset="2"/>
              <a:buChar char="Ø"/>
            </a:pPr>
            <a:r>
              <a:rPr lang="en-GB" sz="1200" dirty="0" smtClean="0">
                <a:latin typeface="Arial" panose="020B0604020202020204" pitchFamily="34" charset="0"/>
                <a:cs typeface="Arial" panose="020B0604020202020204" pitchFamily="34" charset="0"/>
              </a:rPr>
              <a:t>You may set a precedent of weakness for future US trade relations. Other countries may feel emboldened to take up trade disputes with the US that they </a:t>
            </a:r>
            <a:r>
              <a:rPr lang="en-GB" sz="1200" dirty="0" smtClean="0">
                <a:latin typeface="Arial" panose="020B0604020202020204" pitchFamily="34" charset="0"/>
                <a:cs typeface="Arial" panose="020B0604020202020204" pitchFamily="34" charset="0"/>
              </a:rPr>
              <a:t>would </a:t>
            </a:r>
            <a:r>
              <a:rPr lang="en-GB" sz="1200" dirty="0" smtClean="0">
                <a:latin typeface="Arial" panose="020B0604020202020204" pitchFamily="34" charset="0"/>
                <a:cs typeface="Arial" panose="020B0604020202020204" pitchFamily="34" charset="0"/>
              </a:rPr>
              <a:t>not bring up </a:t>
            </a:r>
            <a:r>
              <a:rPr lang="en-GB" sz="1200" dirty="0" smtClean="0">
                <a:latin typeface="Arial" panose="020B0604020202020204" pitchFamily="34" charset="0"/>
                <a:cs typeface="Arial" panose="020B0604020202020204" pitchFamily="34" charset="0"/>
              </a:rPr>
              <a:t>otherwise. </a:t>
            </a:r>
            <a:r>
              <a:rPr lang="en-GB" sz="1200" dirty="0" smtClean="0">
                <a:latin typeface="Arial" panose="020B0604020202020204" pitchFamily="34" charset="0"/>
                <a:cs typeface="Arial" panose="020B0604020202020204" pitchFamily="34" charset="0"/>
              </a:rPr>
              <a:t>This could hurt the long-term leverage of the US in trade dispute resolutions. </a:t>
            </a: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4630</TotalTime>
  <Words>3444</Words>
  <Application>Microsoft Office PowerPoint</Application>
  <PresentationFormat>On-screen Show (4:3)</PresentationFormat>
  <Paragraphs>90</Paragraphs>
  <Slides>12</Slides>
  <Notes>0</Notes>
  <HiddenSlides>0</HiddenSlides>
  <MMClips>0</MMClips>
  <ScaleCrop>false</ScaleCrop>
  <HeadingPairs>
    <vt:vector size="4" baseType="variant">
      <vt:variant>
        <vt:lpstr>Theme</vt:lpstr>
      </vt:variant>
      <vt:variant>
        <vt:i4>2</vt:i4>
      </vt:variant>
      <vt:variant>
        <vt:lpstr>Slide Titles</vt:lpstr>
      </vt:variant>
      <vt:variant>
        <vt:i4>12</vt:i4>
      </vt:variant>
    </vt:vector>
  </HeadingPairs>
  <TitlesOfParts>
    <vt:vector size="14" baseType="lpstr">
      <vt:lpstr>Office Theme</vt:lpstr>
      <vt:lpstr>Custom Design</vt:lpstr>
      <vt:lpstr>PowerPoint Presentation</vt:lpstr>
      <vt:lpstr>PowerPoint Presentation</vt:lpstr>
      <vt:lpstr>Sever rare-earth metals ties with China – You are more willing to rely on higher prices in the international community for rare-earth metals in the short term than to allow China to create a Japanese dependency in the long term. If China were to flood the Japanese economy with cheap rare-earth metals, then there would little incentive for Japan to become self-sufficient and harvest rare-earth metals. This may offer China an asymmetrical advantage.</vt:lpstr>
      <vt:lpstr>Remove all NTBs except anti-dumping policies – This means removing all NTBs in the short term but maintaining the long-term threat of anti-dumping duties should China engage in excessive dumping practices with cheap rare-earth metals. </vt:lpstr>
      <vt:lpstr>Remove all NTBs except import quotas – Agree to allow China to sell a preset amount of rare-earth metals at whatever price they would like. You would set the import quota to 60% of the annual domestic demand for rare-earth metals so that Japan would still rely on the broader international community for a significant amount of its rare-earth metals in the short term.</vt:lpstr>
      <vt:lpstr>Remove all NTBs – You recognize the importance of rare-earth metals and believe the potential short-term scenario of supply cut-off would be worse than a long-term Chinese asymmetrical advantage.  </vt:lpstr>
      <vt:lpstr>Refuse Chinese demands – You believe NTBs are necessary to prevent China from obtaining a long-term asymmetrical advantage. Maintaining parity in national security calculations is your primary goal. </vt:lpstr>
      <vt:lpstr>PowerPoint Presentation</vt:lpstr>
      <vt:lpstr>Give in to Filipino demands – An economic hit is worth avoiding a huge potential national security strategy harm. This may set a precedent for US trade relations with other countries in the future.</vt:lpstr>
      <vt:lpstr>Compensate the Philippines but refuse a FTA – This middle-ground approach would have the US federal government compensate the Philippines for their economic losses in this situation but clearly establish that the US will maintain NTBs on poultry imports for the foreseeable future. </vt:lpstr>
      <vt:lpstr>Request a WTO dispute resolution – You believe that going through a third party will satisfy Filipino concerns. You also think the WTO’s ruling will be favorable for the US: they will ask the US just to compensate the Philippines. Even if they recommend a harsher punishment, WTO enforcement mechanisms are lacking.</vt:lpstr>
      <vt:lpstr>Refuse Filipino demands – The US has substantial leverage in this situation because the Philippines relies upon the US for trade relations and security assurances. </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41</cp:revision>
  <dcterms:created xsi:type="dcterms:W3CDTF">2015-02-02T15:42:32Z</dcterms:created>
  <dcterms:modified xsi:type="dcterms:W3CDTF">2016-03-09T17:28:12Z</dcterms:modified>
</cp:coreProperties>
</file>