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6" r:id="rId2"/>
  </p:sldMasterIdLst>
  <p:handoutMasterIdLst>
    <p:handoutMasterId r:id="rId14"/>
  </p:handoutMasterIdLst>
  <p:sldIdLst>
    <p:sldId id="256" r:id="rId3"/>
    <p:sldId id="257" r:id="rId4"/>
    <p:sldId id="258" r:id="rId5"/>
    <p:sldId id="259" r:id="rId6"/>
    <p:sldId id="260" r:id="rId7"/>
    <p:sldId id="261"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4BE59"/>
    <a:srgbClr val="0E58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30" d="100"/>
          <a:sy n="130" d="100"/>
        </p:scale>
        <p:origin x="-990" y="-7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8" d="100"/>
          <a:sy n="88" d="100"/>
        </p:scale>
        <p:origin x="-3870" y="-12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C54BA91-14AD-4D57-9154-023187EB31A2}" type="datetimeFigureOut">
              <a:rPr lang="en-GB" smtClean="0"/>
              <a:t>04/03/2016</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2E58DA1-3AF1-486C-874E-87CACBBB09D4}" type="slidenum">
              <a:rPr lang="en-GB" smtClean="0"/>
              <a:t>‹#›</a:t>
            </a:fld>
            <a:endParaRPr lang="en-GB"/>
          </a:p>
        </p:txBody>
      </p:sp>
    </p:spTree>
    <p:extLst>
      <p:ext uri="{BB962C8B-B14F-4D97-AF65-F5344CB8AC3E}">
        <p14:creationId xmlns:p14="http://schemas.microsoft.com/office/powerpoint/2010/main" val="2649956939"/>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7.xml"/><Relationship Id="rId2" Type="http://schemas.openxmlformats.org/officeDocument/2006/relationships/slide" Target="../slides/slide2.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Intro">
    <p:spTree>
      <p:nvGrpSpPr>
        <p:cNvPr id="1" name=""/>
        <p:cNvGrpSpPr/>
        <p:nvPr/>
      </p:nvGrpSpPr>
      <p:grpSpPr>
        <a:xfrm>
          <a:off x="0" y="0"/>
          <a:ext cx="0" cy="0"/>
          <a:chOff x="0" y="0"/>
          <a:chExt cx="0" cy="0"/>
        </a:xfrm>
      </p:grpSpPr>
      <p:sp>
        <p:nvSpPr>
          <p:cNvPr id="7" name="TextBox 6"/>
          <p:cNvSpPr txBox="1"/>
          <p:nvPr userDrawn="1"/>
        </p:nvSpPr>
        <p:spPr>
          <a:xfrm>
            <a:off x="971600" y="1844824"/>
            <a:ext cx="7272808" cy="31393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In this exercise, you will face a complicated decision with grave consequences. Some of these decisions are genuine historical dilemmas that world leaders have faced. Others are possible dilemmas that have not arisen but that you can grapple with using the tools and understanding you acquired reading this chapter. When you have settled on a response to each scenario, click on your decision. When you do, you will be brought to a discussion of the pros and cons of your decision. </a:t>
            </a:r>
            <a:r>
              <a:rPr kumimoji="0" lang="en-US" sz="2000" b="0" i="0" u="none" strike="noStrike" kern="1200" cap="none" spc="0" normalizeH="0" baseline="0" noProof="0" smtClean="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rPr>
              <a:t>Choose wisely!</a:t>
            </a:r>
          </a:p>
          <a:p>
            <a:endParaRPr lang="en-GB" dirty="0"/>
          </a:p>
        </p:txBody>
      </p:sp>
      <p:sp>
        <p:nvSpPr>
          <p:cNvPr id="8" name="TextBox 7">
            <a:hlinkClick r:id="rId2" action="ppaction://hlinksldjump"/>
          </p:cNvPr>
          <p:cNvSpPr txBox="1"/>
          <p:nvPr userDrawn="1"/>
        </p:nvSpPr>
        <p:spPr>
          <a:xfrm>
            <a:off x="3114401" y="5823628"/>
            <a:ext cx="3495675" cy="461665"/>
          </a:xfrm>
          <a:prstGeom prst="rect">
            <a:avLst/>
          </a:prstGeom>
        </p:spPr>
        <p:style>
          <a:lnRef idx="0">
            <a:schemeClr val="accent4"/>
          </a:lnRef>
          <a:fillRef idx="3">
            <a:schemeClr val="accent4"/>
          </a:fillRef>
          <a:effectRef idx="3">
            <a:schemeClr val="accent4"/>
          </a:effectRef>
          <a:fontRef idx="minor">
            <a:schemeClr val="lt1"/>
          </a:fontRef>
        </p:style>
        <p:txBody>
          <a:bodyPr wrap="square" rtlCol="0">
            <a:spAutoFit/>
          </a:bodyPr>
          <a:lstStyle>
            <a:defPPr>
              <a:defRPr lang="en-US"/>
            </a:defPPr>
            <a:lvl1pPr algn="ctr">
              <a:defRPr sz="2400">
                <a:latin typeface="Arial" panose="020B0604020202020204" pitchFamily="34" charset="0"/>
                <a:cs typeface="Arial" panose="020B0604020202020204" pitchFamily="34" charset="0"/>
              </a:defRPr>
            </a:lvl1pPr>
          </a:lstStyle>
          <a:p>
            <a:pPr algn="ctr"/>
            <a:r>
              <a:rPr lang="en-US" dirty="0">
                <a:solidFill>
                  <a:schemeClr val="accent3"/>
                </a:solidFill>
              </a:rPr>
              <a:t>Decide!</a:t>
            </a:r>
          </a:p>
        </p:txBody>
      </p:sp>
      <p:sp>
        <p:nvSpPr>
          <p:cNvPr id="3" name="TextBox 2"/>
          <p:cNvSpPr txBox="1"/>
          <p:nvPr userDrawn="1"/>
        </p:nvSpPr>
        <p:spPr>
          <a:xfrm>
            <a:off x="1691680" y="260648"/>
            <a:ext cx="5400600" cy="646331"/>
          </a:xfrm>
          <a:prstGeom prst="rect">
            <a:avLst/>
          </a:prstGeom>
          <a:noFill/>
        </p:spPr>
        <p:txBody>
          <a:bodyPr wrap="square" rtlCol="0">
            <a:spAutoFit/>
          </a:bodyPr>
          <a:lstStyle/>
          <a:p>
            <a:pPr algn="ctr"/>
            <a:r>
              <a:rPr lang="en-GB" sz="3600" dirty="0" smtClean="0">
                <a:solidFill>
                  <a:srgbClr val="C4BE59"/>
                </a:solidFill>
                <a:latin typeface="Arial" panose="020B0604020202020204" pitchFamily="34" charset="0"/>
                <a:cs typeface="Arial" panose="020B0604020202020204" pitchFamily="34" charset="0"/>
              </a:rPr>
              <a:t>Pivotal Decisions</a:t>
            </a:r>
            <a:endParaRPr lang="en-GB" sz="3600" dirty="0">
              <a:solidFill>
                <a:srgbClr val="C4BE59"/>
              </a:solidFill>
              <a:latin typeface="Arial" panose="020B0604020202020204" pitchFamily="34" charset="0"/>
              <a:cs typeface="Arial" panose="020B0604020202020204" pitchFamily="34" charset="0"/>
            </a:endParaRPr>
          </a:p>
        </p:txBody>
      </p:sp>
      <p:sp>
        <p:nvSpPr>
          <p:cNvPr id="9" name="TextBox 8"/>
          <p:cNvSpPr txBox="1"/>
          <p:nvPr userDrawn="1"/>
        </p:nvSpPr>
        <p:spPr>
          <a:xfrm>
            <a:off x="2267744" y="1124744"/>
            <a:ext cx="4248472" cy="400110"/>
          </a:xfrm>
          <a:prstGeom prst="rect">
            <a:avLst/>
          </a:prstGeom>
          <a:noFill/>
        </p:spPr>
        <p:txBody>
          <a:bodyPr wrap="square" rtlCol="0">
            <a:spAutoFit/>
          </a:bodyPr>
          <a:lstStyle/>
          <a:p>
            <a:endParaRPr lang="en-GB" sz="2000"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903732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36FE1056-96BD-4168-8A15-C685D08555E2}" type="datetimeFigureOut">
              <a:rPr lang="en-GB" smtClean="0"/>
              <a:t>04/03/2016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293836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36FE1056-96BD-4168-8A15-C685D08555E2}" type="datetimeFigureOut">
              <a:rPr lang="en-GB" smtClean="0"/>
              <a:t>04/03/2016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6843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6FE1056-96BD-4168-8A15-C685D08555E2}" type="datetimeFigureOut">
              <a:rPr lang="en-GB" smtClean="0"/>
              <a:t>04/03/2016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047853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2185237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7535360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2180013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4571771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D 1">
    <p:spTree>
      <p:nvGrpSpPr>
        <p:cNvPr id="1" name=""/>
        <p:cNvGrpSpPr/>
        <p:nvPr/>
      </p:nvGrpSpPr>
      <p:grpSpPr>
        <a:xfrm>
          <a:off x="0" y="0"/>
          <a:ext cx="0" cy="0"/>
          <a:chOff x="0" y="0"/>
          <a:chExt cx="0" cy="0"/>
        </a:xfrm>
      </p:grpSpPr>
      <p:sp>
        <p:nvSpPr>
          <p:cNvPr id="5" name="TextBox 4"/>
          <p:cNvSpPr txBox="1"/>
          <p:nvPr userDrawn="1"/>
        </p:nvSpPr>
        <p:spPr>
          <a:xfrm>
            <a:off x="2427012" y="239365"/>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1</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32856"/>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7291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D 2">
    <p:spTree>
      <p:nvGrpSpPr>
        <p:cNvPr id="1" name=""/>
        <p:cNvGrpSpPr/>
        <p:nvPr/>
      </p:nvGrpSpPr>
      <p:grpSpPr>
        <a:xfrm>
          <a:off x="0" y="0"/>
          <a:ext cx="0" cy="0"/>
          <a:chOff x="0" y="0"/>
          <a:chExt cx="0" cy="0"/>
        </a:xfrm>
      </p:grpSpPr>
      <p:sp>
        <p:nvSpPr>
          <p:cNvPr id="5" name="TextBox 4"/>
          <p:cNvSpPr txBox="1"/>
          <p:nvPr userDrawn="1"/>
        </p:nvSpPr>
        <p:spPr>
          <a:xfrm>
            <a:off x="2440905" y="188640"/>
            <a:ext cx="4896544" cy="707886"/>
          </a:xfrm>
          <a:prstGeom prst="rect">
            <a:avLst/>
          </a:prstGeom>
          <a:noFill/>
        </p:spPr>
        <p:txBody>
          <a:bodyPr wrap="square" rtlCol="0">
            <a:spAutoFit/>
          </a:bodyPr>
          <a:lstStyle/>
          <a:p>
            <a:pPr algn="ctr"/>
            <a:r>
              <a:rPr lang="en-GB" sz="4000" dirty="0" smtClean="0">
                <a:solidFill>
                  <a:srgbClr val="C4BE59"/>
                </a:solidFill>
                <a:latin typeface="Arial" panose="020B0604020202020204" pitchFamily="34" charset="0"/>
                <a:cs typeface="Arial" panose="020B0604020202020204" pitchFamily="34" charset="0"/>
              </a:rPr>
              <a:t>Pivotal Decision 2</a:t>
            </a:r>
            <a:endParaRPr lang="en-GB" sz="4000" dirty="0">
              <a:solidFill>
                <a:srgbClr val="C4BE59"/>
              </a:solidFill>
              <a:latin typeface="Arial" panose="020B0604020202020204" pitchFamily="34" charset="0"/>
              <a:cs typeface="Arial" panose="020B0604020202020204" pitchFamily="34" charset="0"/>
            </a:endParaRPr>
          </a:p>
        </p:txBody>
      </p:sp>
      <p:sp>
        <p:nvSpPr>
          <p:cNvPr id="6" name="TextBox 5"/>
          <p:cNvSpPr txBox="1"/>
          <p:nvPr userDrawn="1"/>
        </p:nvSpPr>
        <p:spPr>
          <a:xfrm>
            <a:off x="395536" y="2103777"/>
            <a:ext cx="3456384" cy="400110"/>
          </a:xfrm>
          <a:prstGeom prst="rect">
            <a:avLst/>
          </a:prstGeom>
          <a:noFill/>
        </p:spPr>
        <p:txBody>
          <a:bodyPr wrap="square" rtlCol="0">
            <a:spAutoFit/>
          </a:bodyPr>
          <a:lstStyle/>
          <a:p>
            <a:endParaRPr lang="en-GB" sz="20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375248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ros and Cons1">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51520" y="5910136"/>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3" name="TextBox 12">
            <a:hlinkClick r:id="rId3" action="ppaction://hlinksldjump"/>
          </p:cNvPr>
          <p:cNvSpPr txBox="1"/>
          <p:nvPr userDrawn="1"/>
        </p:nvSpPr>
        <p:spPr>
          <a:xfrm>
            <a:off x="5243406" y="5908502"/>
            <a:ext cx="3361041"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prstClr val="white"/>
                </a:solidFill>
                <a:effectLst/>
                <a:uLnTx/>
                <a:uFillTx/>
                <a:latin typeface="Arial" panose="020B0604020202020204" pitchFamily="34" charset="0"/>
                <a:cs typeface="Arial" panose="020B0604020202020204" pitchFamily="34" charset="0"/>
              </a:rPr>
              <a:t>Onto the next Pivotal Decision!</a:t>
            </a:r>
            <a:endPar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endParaRP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172685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Pros and Cons 2">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2400" b="0">
                <a:solidFill>
                  <a:srgbClr val="C4BE59"/>
                </a:solidFill>
                <a:latin typeface="Arial" panose="020B0604020202020204" pitchFamily="34" charset="0"/>
                <a:cs typeface="Arial" panose="020B0604020202020204" pitchFamily="34" charset="0"/>
              </a:defRPr>
            </a:lvl1pPr>
          </a:lstStyle>
          <a:p>
            <a:r>
              <a:rPr lang="en-US" dirty="0" smtClean="0"/>
              <a:t>Click to edit Master title style</a:t>
            </a:r>
            <a:endParaRPr lang="en-GB" dirty="0"/>
          </a:p>
        </p:txBody>
      </p:sp>
      <p:sp>
        <p:nvSpPr>
          <p:cNvPr id="11" name="TextBox 10">
            <a:hlinkClick r:id="rId2" action="ppaction://hlinksldjump"/>
          </p:cNvPr>
          <p:cNvSpPr txBox="1"/>
          <p:nvPr userDrawn="1"/>
        </p:nvSpPr>
        <p:spPr>
          <a:xfrm>
            <a:off x="2843808" y="5926638"/>
            <a:ext cx="3173896" cy="369332"/>
          </a:xfrm>
          <a:prstGeom prst="rect">
            <a:avLst/>
          </a:prstGeom>
          <a:ln/>
        </p:spPr>
        <p:style>
          <a:lnRef idx="0">
            <a:schemeClr val="accent4"/>
          </a:lnRef>
          <a:fillRef idx="3">
            <a:schemeClr val="accent4"/>
          </a:fillRef>
          <a:effectRef idx="3">
            <a:schemeClr val="accent4"/>
          </a:effectRef>
          <a:fontRef idx="minor">
            <a:schemeClr val="lt1"/>
          </a:fontRef>
        </p:style>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a:ln>
                  <a:noFill/>
                </a:ln>
                <a:solidFill>
                  <a:prstClr val="white"/>
                </a:solidFill>
                <a:effectLst/>
                <a:uLnTx/>
                <a:uFillTx/>
                <a:latin typeface="Arial" panose="020B0604020202020204" pitchFamily="34" charset="0"/>
                <a:cs typeface="Arial" panose="020B0604020202020204" pitchFamily="34" charset="0"/>
              </a:rPr>
              <a:t>I changed my mind! Go back!</a:t>
            </a:r>
          </a:p>
        </p:txBody>
      </p:sp>
      <p:sp>
        <p:nvSpPr>
          <p:cNvPr id="14" name="TextBox 13"/>
          <p:cNvSpPr txBox="1"/>
          <p:nvPr userDrawn="1"/>
        </p:nvSpPr>
        <p:spPr>
          <a:xfrm>
            <a:off x="251520" y="1305890"/>
            <a:ext cx="3672408" cy="707886"/>
          </a:xfrm>
          <a:prstGeom prst="rect">
            <a:avLst/>
          </a:prstGeom>
          <a:noFill/>
        </p:spPr>
        <p:txBody>
          <a:bodyPr wrap="square" rtlCol="0">
            <a:spAutoFit/>
          </a:bodyPr>
          <a:lstStyle/>
          <a:p>
            <a:r>
              <a:rPr lang="en-GB" sz="4000" b="1" dirty="0" smtClean="0">
                <a:solidFill>
                  <a:schemeClr val="bg2"/>
                </a:solidFill>
                <a:latin typeface="Arial" panose="020B0604020202020204" pitchFamily="34" charset="0"/>
                <a:cs typeface="Arial" panose="020B0604020202020204" pitchFamily="34" charset="0"/>
              </a:rPr>
              <a:t>PROS</a:t>
            </a:r>
            <a:endParaRPr lang="en-GB" sz="4000" b="1" dirty="0">
              <a:solidFill>
                <a:schemeClr val="bg2"/>
              </a:solidFill>
              <a:latin typeface="Arial" panose="020B0604020202020204" pitchFamily="34" charset="0"/>
              <a:cs typeface="Arial" panose="020B0604020202020204" pitchFamily="34" charset="0"/>
            </a:endParaRPr>
          </a:p>
        </p:txBody>
      </p:sp>
      <p:sp>
        <p:nvSpPr>
          <p:cNvPr id="3" name="TextBox 2"/>
          <p:cNvSpPr txBox="1"/>
          <p:nvPr userDrawn="1"/>
        </p:nvSpPr>
        <p:spPr>
          <a:xfrm>
            <a:off x="5270630" y="1305890"/>
            <a:ext cx="3621850" cy="707886"/>
          </a:xfrm>
          <a:prstGeom prst="rect">
            <a:avLst/>
          </a:prstGeom>
          <a:noFill/>
        </p:spPr>
        <p:txBody>
          <a:bodyPr wrap="square" rtlCol="0">
            <a:spAutoFit/>
          </a:bodyPr>
          <a:lstStyle/>
          <a:p>
            <a:r>
              <a:rPr lang="en-GB" sz="4000" b="1" dirty="0" smtClean="0">
                <a:solidFill>
                  <a:schemeClr val="accent3"/>
                </a:solidFill>
                <a:latin typeface="Arial" panose="020B0604020202020204" pitchFamily="34" charset="0"/>
                <a:cs typeface="Arial" panose="020B0604020202020204" pitchFamily="34" charset="0"/>
              </a:rPr>
              <a:t>CONS</a:t>
            </a:r>
            <a:endParaRPr lang="en-GB" sz="4000" b="1"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057841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158001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9996853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6FE1056-96BD-4168-8A15-C685D08555E2}" type="datetimeFigureOut">
              <a:rPr lang="en-GB" smtClean="0"/>
              <a:t>04/03/2016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3423378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GB" dirty="0"/>
          </a:p>
        </p:txBody>
      </p:sp>
      <p:sp>
        <p:nvSpPr>
          <p:cNvPr id="3" name="Content Placeholder 2"/>
          <p:cNvSpPr>
            <a:spLocks noGrp="1"/>
          </p:cNvSpPr>
          <p:nvPr>
            <p:ph sz="half" idx="1" hasCustomPrompt="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PROS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hasCustomPrompt="1"/>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CONS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p:txBody>
          <a:bodyPr/>
          <a:lstStyle/>
          <a:p>
            <a:fld id="{36FE1056-96BD-4168-8A15-C685D08555E2}" type="datetimeFigureOut">
              <a:rPr lang="en-GB" smtClean="0"/>
              <a:t>04/03/2016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1AF635-4A07-4A7A-8AE0-F665D740FDB7}" type="slidenum">
              <a:rPr lang="en-GB" smtClean="0"/>
              <a:t>‹#›</a:t>
            </a:fld>
            <a:endParaRPr lang="en-GB"/>
          </a:p>
        </p:txBody>
      </p:sp>
    </p:spTree>
    <p:extLst>
      <p:ext uri="{BB962C8B-B14F-4D97-AF65-F5344CB8AC3E}">
        <p14:creationId xmlns:p14="http://schemas.microsoft.com/office/powerpoint/2010/main" val="280299370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E5889"/>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7544" y="8371"/>
            <a:ext cx="8229600" cy="1066130"/>
          </a:xfrm>
          <a:prstGeom prst="rect">
            <a:avLst/>
          </a:prstGeom>
        </p:spPr>
        <p:txBody>
          <a:bodyPr vert="horz" lIns="91440" tIns="45720" rIns="91440" bIns="45720" rtlCol="0" anchor="ctr">
            <a:normAutofit/>
          </a:bodyPr>
          <a:lstStyle/>
          <a:p>
            <a:r>
              <a:rPr lang="en-US" sz="3600" dirty="0" smtClean="0">
                <a:solidFill>
                  <a:srgbClr val="C4BE59"/>
                </a:solidFill>
                <a:effectLst/>
                <a:latin typeface="Arial" panose="020B0604020202020204" pitchFamily="34" charset="0"/>
                <a:cs typeface="Arial" panose="020B0604020202020204" pitchFamily="34" charset="0"/>
              </a:rPr>
              <a:t>Pivotal Decisions</a:t>
            </a:r>
            <a:endParaRPr lang="en-GB"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marL="36900" marR="0" lvl="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a:pPr>
            <a:endParaRPr kumimoji="0" lang="en-US" sz="2400" b="0" i="0" u="none" strike="noStrike" kern="1200" cap="none" spc="0" normalizeH="0" baseline="0" noProof="0" dirty="0">
              <a:ln>
                <a:solidFill>
                  <a:srgbClr val="0E5889">
                    <a:lumMod val="75000"/>
                    <a:lumOff val="25000"/>
                    <a:alpha val="10000"/>
                  </a:srgbClr>
                </a:solidFill>
              </a:ln>
              <a:solidFill>
                <a:prstClr val="white"/>
              </a:solidFill>
              <a:effectLst/>
              <a:uLnTx/>
              <a:uFillTx/>
              <a:latin typeface="Arial" panose="020B0604020202020204" pitchFamily="34" charset="0"/>
              <a:cs typeface="Arial" panose="020B0604020202020204" pitchFamily="34" charset="0"/>
            </a:endParaRP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53BBFAC-329E-4F7E-8628-D380D9F7EF13}"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D28E46-6915-4E09-A890-54B53190746C}" type="slidenum">
              <a:rPr lang="en-GB" smtClean="0"/>
              <a:t>‹#›</a:t>
            </a:fld>
            <a:endParaRPr lang="en-GB"/>
          </a:p>
        </p:txBody>
      </p:sp>
      <p:sp>
        <p:nvSpPr>
          <p:cNvPr id="8" name="TextBox 7"/>
          <p:cNvSpPr txBox="1"/>
          <p:nvPr/>
        </p:nvSpPr>
        <p:spPr>
          <a:xfrm>
            <a:off x="2123728" y="980728"/>
            <a:ext cx="4968552" cy="369332"/>
          </a:xfrm>
          <a:prstGeom prst="rect">
            <a:avLst/>
          </a:prstGeom>
          <a:noFill/>
        </p:spPr>
        <p:txBody>
          <a:bodyPr wrap="square" rtlCol="0">
            <a:spAutoFit/>
          </a:bodyPr>
          <a:lstStyle/>
          <a:p>
            <a:endParaRPr lang="en-GB" dirty="0"/>
          </a:p>
        </p:txBody>
      </p:sp>
    </p:spTree>
    <p:extLst>
      <p:ext uri="{BB962C8B-B14F-4D97-AF65-F5344CB8AC3E}">
        <p14:creationId xmlns:p14="http://schemas.microsoft.com/office/powerpoint/2010/main" val="351782950"/>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8" r:id="rId3"/>
    <p:sldLayoutId id="2147483653" r:id="rId4"/>
    <p:sldLayoutId id="2147483679" r:id="rId5"/>
  </p:sldLayoutIdLst>
  <p:txStyles>
    <p:titleStyle>
      <a:lvl1pPr algn="ctr" defTabSz="914400" rtl="0" eaLnBrk="1" latinLnBrk="0" hangingPunct="1">
        <a:spcBef>
          <a:spcPct val="0"/>
        </a:spcBef>
        <a:buNone/>
        <a:defRPr sz="4400" b="1" kern="1200">
          <a:solidFill>
            <a:schemeClr val="tx1"/>
          </a:solidFill>
          <a:latin typeface="+mj-lt"/>
          <a:ea typeface="+mj-ea"/>
          <a:cs typeface="+mj-cs"/>
        </a:defRPr>
      </a:lvl1pPr>
    </p:titleStyle>
    <p:bodyStyle>
      <a:lvl1pPr marL="36900" marR="0" indent="0" algn="l" defTabSz="457200" rtl="0" eaLnBrk="1" fontAlgn="auto" latinLnBrk="0" hangingPunct="1">
        <a:lnSpc>
          <a:spcPct val="100000"/>
        </a:lnSpc>
        <a:spcBef>
          <a:spcPct val="20000"/>
        </a:spcBef>
        <a:spcAft>
          <a:spcPts val="600"/>
        </a:spcAft>
        <a:buClr>
          <a:srgbClr val="DADADA"/>
        </a:buClr>
        <a:buSzPct val="70000"/>
        <a:buFont typeface="Wingdings 2" charset="2"/>
        <a:buNone/>
        <a:tabLst/>
        <a:defRPr sz="3200" b="1"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b="1"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b="1"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b="1"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6FE1056-96BD-4168-8A15-C685D08555E2}" type="datetimeFigureOut">
              <a:rPr lang="en-GB" smtClean="0"/>
              <a:t>04/03/2016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1AF635-4A07-4A7A-8AE0-F665D740FDB7}" type="slidenum">
              <a:rPr lang="en-GB" smtClean="0"/>
              <a:t>‹#›</a:t>
            </a:fld>
            <a:endParaRPr lang="en-GB"/>
          </a:p>
        </p:txBody>
      </p:sp>
    </p:spTree>
    <p:extLst>
      <p:ext uri="{BB962C8B-B14F-4D97-AF65-F5344CB8AC3E}">
        <p14:creationId xmlns:p14="http://schemas.microsoft.com/office/powerpoint/2010/main" val="520682020"/>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5" Type="http://schemas.openxmlformats.org/officeDocument/2006/relationships/slide" Target="slide6.xml"/><Relationship Id="rId4" Type="http://schemas.openxmlformats.org/officeDocument/2006/relationships/slide" Target="slide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slide" Target="slide8.xml"/><Relationship Id="rId1" Type="http://schemas.openxmlformats.org/officeDocument/2006/relationships/slideLayout" Target="../slideLayouts/slideLayout3.xml"/><Relationship Id="rId5" Type="http://schemas.openxmlformats.org/officeDocument/2006/relationships/slide" Target="slide11.xml"/><Relationship Id="rId4" Type="http://schemas.openxmlformats.org/officeDocument/2006/relationships/slide" Target="slide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190707" y="915956"/>
            <a:ext cx="4403771" cy="369332"/>
          </a:xfrm>
          <a:prstGeom prst="rect">
            <a:avLst/>
          </a:prstGeom>
        </p:spPr>
        <p:txBody>
          <a:bodyPr wrap="none">
            <a:spAutoFit/>
          </a:bodyPr>
          <a:lstStyle/>
          <a:p>
            <a:pPr algn="ctr"/>
            <a:r>
              <a:rPr lang="en-GB" b="1" dirty="0">
                <a:solidFill>
                  <a:srgbClr val="C4BE59"/>
                </a:solidFill>
                <a:latin typeface="Arial" panose="020B0604020202020204" pitchFamily="34" charset="0"/>
                <a:cs typeface="Arial" panose="020B0604020202020204" pitchFamily="34" charset="0"/>
              </a:rPr>
              <a:t>Chapter </a:t>
            </a:r>
            <a:r>
              <a:rPr lang="en-GB" b="1" dirty="0" smtClean="0">
                <a:solidFill>
                  <a:srgbClr val="C4BE59"/>
                </a:solidFill>
                <a:latin typeface="Arial" panose="020B0604020202020204" pitchFamily="34" charset="0"/>
                <a:cs typeface="Arial" panose="020B0604020202020204" pitchFamily="34" charset="0"/>
              </a:rPr>
              <a:t>10: Dilemmas of Development</a:t>
            </a:r>
            <a:endParaRPr lang="en-GB" b="1" dirty="0">
              <a:solidFill>
                <a:srgbClr val="C4BE59"/>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1000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Seek Official Development Assistance – This is a bilateral, official financial flow. An ODA is a provision by a donor government to a developing country of grants or loans with highly favorable repayment terms (for example, 50 years to repay, at 1 </a:t>
            </a:r>
            <a:r>
              <a:rPr lang="en-US" sz="1800" b="1" dirty="0" smtClean="0"/>
              <a:t>per cent </a:t>
            </a:r>
            <a:r>
              <a:rPr lang="en-US" sz="1800" b="1" dirty="0"/>
              <a:t>interest). </a:t>
            </a:r>
          </a:p>
        </p:txBody>
      </p:sp>
      <p:sp>
        <p:nvSpPr>
          <p:cNvPr id="3" name="Rectangle 2"/>
          <p:cNvSpPr/>
          <p:nvPr/>
        </p:nvSpPr>
        <p:spPr>
          <a:xfrm>
            <a:off x="4572000" y="1985107"/>
            <a:ext cx="4320480" cy="4016484"/>
          </a:xfrm>
          <a:prstGeom prst="rect">
            <a:avLst/>
          </a:prstGeom>
        </p:spPr>
        <p:txBody>
          <a:bodyPr wrap="square">
            <a:spAutoFit/>
          </a:bodyPr>
          <a:lstStyle/>
          <a:p>
            <a:pPr marL="742950" lvl="1" indent="-2857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ODAs tend to come in the form of tied aid. Tied aid is when donor governments require that the funds they give to a recipient country must be used to purchase goods and services provided by firms from the donor country. Overall, this decreases the efficiency of the aid substantially because it stunts international competition. </a:t>
            </a:r>
          </a:p>
          <a:p>
            <a:pPr marL="742950" lvl="1" indent="-285750">
              <a:buFont typeface="Wingdings" panose="05000000000000000000" pitchFamily="2" charset="2"/>
              <a:buChar char="Ø"/>
            </a:pPr>
            <a:endParaRPr lang="en-US" sz="15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Most importantly, empirical evidence shows little support for ODAs. For example, in Africa, there is no positive association between ODAs and economic development from the 1970s to the end of the 1990s. </a:t>
            </a:r>
            <a:endParaRPr lang="en-US" sz="1500" dirty="0">
              <a:latin typeface="Arial" panose="020B0604020202020204" pitchFamily="34" charset="0"/>
              <a:cs typeface="Arial" panose="020B0604020202020204" pitchFamily="34" charset="0"/>
            </a:endParaRPr>
          </a:p>
        </p:txBody>
      </p:sp>
      <p:sp>
        <p:nvSpPr>
          <p:cNvPr id="4" name="Rectangle 3"/>
          <p:cNvSpPr/>
          <p:nvPr/>
        </p:nvSpPr>
        <p:spPr>
          <a:xfrm>
            <a:off x="251520" y="1951114"/>
            <a:ext cx="4320480" cy="2400657"/>
          </a:xfrm>
          <a:prstGeom prst="rect">
            <a:avLst/>
          </a:prstGeom>
        </p:spPr>
        <p:txBody>
          <a:bodyPr wrap="square">
            <a:spAutoFit/>
          </a:bodyPr>
          <a:lstStyle/>
          <a:p>
            <a:pPr marL="628650" lvl="1" indent="-1714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This official </a:t>
            </a:r>
            <a:r>
              <a:rPr lang="en-US" sz="1500" dirty="0">
                <a:latin typeface="Arial" panose="020B0604020202020204" pitchFamily="34" charset="0"/>
                <a:cs typeface="Arial" panose="020B0604020202020204" pitchFamily="34" charset="0"/>
              </a:rPr>
              <a:t>financial </a:t>
            </a:r>
            <a:r>
              <a:rPr lang="en-US" sz="1500" dirty="0" smtClean="0">
                <a:latin typeface="Arial" panose="020B0604020202020204" pitchFamily="34" charset="0"/>
                <a:cs typeface="Arial" panose="020B0604020202020204" pitchFamily="34" charset="0"/>
              </a:rPr>
              <a:t>flow </a:t>
            </a:r>
            <a:r>
              <a:rPr lang="en-US" sz="1500" dirty="0">
                <a:latin typeface="Arial" panose="020B0604020202020204" pitchFamily="34" charset="0"/>
                <a:cs typeface="Arial" panose="020B0604020202020204" pitchFamily="34" charset="0"/>
              </a:rPr>
              <a:t>could </a:t>
            </a:r>
            <a:r>
              <a:rPr lang="en-US" sz="1500" dirty="0" smtClean="0">
                <a:latin typeface="Arial" panose="020B0604020202020204" pitchFamily="34" charset="0"/>
                <a:cs typeface="Arial" panose="020B0604020202020204" pitchFamily="34" charset="0"/>
              </a:rPr>
              <a:t>be a </a:t>
            </a:r>
            <a:r>
              <a:rPr lang="en-US" sz="1500" dirty="0">
                <a:latin typeface="Arial" panose="020B0604020202020204" pitchFamily="34" charset="0"/>
                <a:cs typeface="Arial" panose="020B0604020202020204" pitchFamily="34" charset="0"/>
              </a:rPr>
              <a:t>key </a:t>
            </a:r>
            <a:r>
              <a:rPr lang="en-US" sz="1500" dirty="0" smtClean="0">
                <a:latin typeface="Arial" panose="020B0604020202020204" pitchFamily="34" charset="0"/>
                <a:cs typeface="Arial" panose="020B0604020202020204" pitchFamily="34" charset="0"/>
              </a:rPr>
              <a:t>source </a:t>
            </a:r>
            <a:r>
              <a:rPr lang="en-US" sz="1500" dirty="0">
                <a:latin typeface="Arial" panose="020B0604020202020204" pitchFamily="34" charset="0"/>
                <a:cs typeface="Arial" panose="020B0604020202020204" pitchFamily="34" charset="0"/>
              </a:rPr>
              <a:t>of capital. Your domestic firms need capital in order to innovate and compete in both domestic and international markets</a:t>
            </a:r>
            <a:r>
              <a:rPr lang="en-US" sz="1500" dirty="0" smtClean="0">
                <a:latin typeface="Arial" panose="020B0604020202020204" pitchFamily="34" charset="0"/>
                <a:cs typeface="Arial" panose="020B0604020202020204" pitchFamily="34" charset="0"/>
              </a:rPr>
              <a:t>.</a:t>
            </a:r>
          </a:p>
          <a:p>
            <a:pPr marL="628650" lvl="1" indent="-171450">
              <a:buFont typeface="Wingdings" panose="05000000000000000000" pitchFamily="2" charset="2"/>
              <a:buChar char="Ø"/>
            </a:pPr>
            <a:endParaRPr lang="en-US" sz="15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500" dirty="0" smtClean="0">
                <a:latin typeface="Arial" panose="020B0604020202020204" pitchFamily="34" charset="0"/>
                <a:cs typeface="Arial" panose="020B0604020202020204" pitchFamily="34" charset="0"/>
              </a:rPr>
              <a:t>Since the repayment terms are highly favorable, your domestic firms do not run a high risk of becoming dependent or indebted to foreign investors. </a:t>
            </a:r>
            <a:endParaRPr lang="en-US" sz="15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958779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Approach </a:t>
            </a:r>
            <a:r>
              <a:rPr lang="en-US" sz="1800" b="1" dirty="0"/>
              <a:t>m</a:t>
            </a:r>
            <a:r>
              <a:rPr lang="en-US" sz="1800" b="1" dirty="0" smtClean="0"/>
              <a:t>ultilateral </a:t>
            </a:r>
            <a:r>
              <a:rPr lang="en-US" sz="1800" b="1" dirty="0"/>
              <a:t>i</a:t>
            </a:r>
            <a:r>
              <a:rPr lang="en-US" sz="1800" b="1" dirty="0" smtClean="0"/>
              <a:t>nstitutions </a:t>
            </a:r>
            <a:r>
              <a:rPr lang="en-US" sz="1800" b="1" dirty="0"/>
              <a:t>– Organizations such as the World Bank and International Monetary Fund make loans to developing countries with near-market interest rates and repayment periods, to help those countries meet short-term cash needs or pursue big development projects. </a:t>
            </a:r>
          </a:p>
        </p:txBody>
      </p:sp>
      <p:sp>
        <p:nvSpPr>
          <p:cNvPr id="3" name="Rectangle 2"/>
          <p:cNvSpPr/>
          <p:nvPr/>
        </p:nvSpPr>
        <p:spPr>
          <a:xfrm>
            <a:off x="4572000" y="1985107"/>
            <a:ext cx="4320480" cy="3970318"/>
          </a:xfrm>
          <a:prstGeom prst="rect">
            <a:avLst/>
          </a:prstGeom>
        </p:spPr>
        <p:txBody>
          <a:bodyPr wrap="square">
            <a:spAutoFit/>
          </a:bodyPr>
          <a:lstStyle/>
          <a:p>
            <a:pPr marL="742950" lvl="1" indent="-2857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These forms of official financial flows tend to be conditional. For example, the International Monetary Fund offers stabilization programs, which are contracts between the IMF and the recipient country stipulating what the recipient country must do in the short term to avoid future foreign exchanges of capital. Unfortunately, this tends to stunt the growth opportunities of developing countries because it minimizes local input on economic solutions. </a:t>
            </a:r>
          </a:p>
          <a:p>
            <a:pPr marL="742950" lvl="1" indent="-285750">
              <a:buFont typeface="Wingdings" panose="05000000000000000000" pitchFamily="2" charset="2"/>
              <a:buChar char="Ø"/>
            </a:pPr>
            <a:endParaRPr lang="en-US" sz="12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200" dirty="0" smtClean="0">
                <a:latin typeface="Arial" panose="020B0604020202020204" pitchFamily="34" charset="0"/>
                <a:cs typeface="Arial" panose="020B0604020202020204" pitchFamily="34" charset="0"/>
              </a:rPr>
              <a:t>Official financial flows from multilateral institutions also increase the risk of dependency. Developing countries tend to over-rely on foreign sources of capital. One of the implications of this is the moral hazard. This is when an individual or some other actor believes they can take very great risks because, if things go badly, someone else will pay for the consequences of this risky behavior. This creates the conditions for unsound economic actions. </a:t>
            </a:r>
            <a:endParaRPr lang="en-US" sz="1200" dirty="0">
              <a:latin typeface="Arial" panose="020B0604020202020204" pitchFamily="34" charset="0"/>
              <a:cs typeface="Arial" panose="020B0604020202020204" pitchFamily="34" charset="0"/>
            </a:endParaRPr>
          </a:p>
        </p:txBody>
      </p:sp>
      <p:sp>
        <p:nvSpPr>
          <p:cNvPr id="4" name="Rectangle 3"/>
          <p:cNvSpPr/>
          <p:nvPr/>
        </p:nvSpPr>
        <p:spPr>
          <a:xfrm>
            <a:off x="251520" y="1951114"/>
            <a:ext cx="4320480" cy="1723549"/>
          </a:xfrm>
          <a:prstGeom prst="rect">
            <a:avLst/>
          </a:prstGeom>
        </p:spPr>
        <p:txBody>
          <a:bodyPr wrap="square">
            <a:spAutoFit/>
          </a:bodyPr>
          <a:lstStyle/>
          <a:p>
            <a:pPr marL="628650" lvl="1" indent="-171450">
              <a:buFont typeface="Wingdings" panose="05000000000000000000" pitchFamily="2" charset="2"/>
              <a:buChar char="Ø"/>
            </a:pPr>
            <a:r>
              <a:rPr lang="en-US" sz="1600" dirty="0" smtClean="0">
                <a:latin typeface="Arial" panose="020B0604020202020204" pitchFamily="34" charset="0"/>
                <a:cs typeface="Arial" panose="020B0604020202020204" pitchFamily="34" charset="0"/>
              </a:rPr>
              <a:t>These </a:t>
            </a:r>
            <a:r>
              <a:rPr lang="en-US" sz="1600" dirty="0">
                <a:latin typeface="Arial" panose="020B0604020202020204" pitchFamily="34" charset="0"/>
                <a:cs typeface="Arial" panose="020B0604020202020204" pitchFamily="34" charset="0"/>
              </a:rPr>
              <a:t>official financial </a:t>
            </a:r>
            <a:r>
              <a:rPr lang="en-US" sz="1600" dirty="0" smtClean="0">
                <a:latin typeface="Arial" panose="020B0604020202020204" pitchFamily="34" charset="0"/>
                <a:cs typeface="Arial" panose="020B0604020202020204" pitchFamily="34" charset="0"/>
              </a:rPr>
              <a:t>flows </a:t>
            </a:r>
            <a:r>
              <a:rPr lang="en-US" sz="1600" dirty="0">
                <a:latin typeface="Arial" panose="020B0604020202020204" pitchFamily="34" charset="0"/>
                <a:cs typeface="Arial" panose="020B0604020202020204" pitchFamily="34" charset="0"/>
              </a:rPr>
              <a:t>could </a:t>
            </a:r>
            <a:r>
              <a:rPr lang="en-US" sz="1600" dirty="0" smtClean="0">
                <a:latin typeface="Arial" panose="020B0604020202020204" pitchFamily="34" charset="0"/>
                <a:cs typeface="Arial" panose="020B0604020202020204" pitchFamily="34" charset="0"/>
              </a:rPr>
              <a:t>be </a:t>
            </a:r>
            <a:r>
              <a:rPr lang="en-US" sz="1600" dirty="0">
                <a:latin typeface="Arial" panose="020B0604020202020204" pitchFamily="34" charset="0"/>
                <a:cs typeface="Arial" panose="020B0604020202020204" pitchFamily="34" charset="0"/>
              </a:rPr>
              <a:t>key </a:t>
            </a:r>
            <a:r>
              <a:rPr lang="en-US" sz="1600" dirty="0" smtClean="0">
                <a:latin typeface="Arial" panose="020B0604020202020204" pitchFamily="34" charset="0"/>
                <a:cs typeface="Arial" panose="020B0604020202020204" pitchFamily="34" charset="0"/>
              </a:rPr>
              <a:t>sources </a:t>
            </a:r>
            <a:r>
              <a:rPr lang="en-US" sz="1600" dirty="0">
                <a:latin typeface="Arial" panose="020B0604020202020204" pitchFamily="34" charset="0"/>
                <a:cs typeface="Arial" panose="020B0604020202020204" pitchFamily="34" charset="0"/>
              </a:rPr>
              <a:t>of capital. Your domestic firms need capital in order to innovate and compete in both domestic and international markets</a:t>
            </a:r>
            <a:r>
              <a:rPr lang="en-US" sz="1600" dirty="0" smtClean="0">
                <a:latin typeface="Arial" panose="020B0604020202020204" pitchFamily="34" charset="0"/>
                <a:cs typeface="Arial" panose="020B0604020202020204" pitchFamily="34" charset="0"/>
              </a:rPr>
              <a:t>.</a:t>
            </a:r>
          </a:p>
          <a:p>
            <a:pPr marL="628650" lvl="1" indent="-1714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079332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268760"/>
            <a:ext cx="4392488" cy="3970318"/>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Imagine you are the Minister of International Commerce for a developing African country, the Democratic Republic of  the Congo. Your goal is to maximize economic development. What approach will you take with regards to international trade?</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r>
              <a:rPr lang="en-US" sz="1200" b="1" dirty="0" smtClean="0">
                <a:solidFill>
                  <a:schemeClr val="accent3"/>
                </a:solidFill>
                <a:latin typeface="Arial" panose="020B0604020202020204" pitchFamily="34" charset="0"/>
                <a:cs typeface="Arial" panose="020B0604020202020204" pitchFamily="34" charset="0"/>
              </a:rPr>
              <a:t>:</a:t>
            </a:r>
          </a:p>
          <a:p>
            <a:pPr marL="171450" indent="-171450">
              <a:buFont typeface="Wingdings" panose="05000000000000000000" pitchFamily="2" charset="2"/>
              <a:buChar char="Ø"/>
            </a:pPr>
            <a:endParaRPr lang="en-US" sz="1200" b="1"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The Democratic Republic of the Congo is not very economically developed. Much of the country’s infrastructure is either old, decrepit, or non-existent. Since the 1980s, your country’s economic growth and development has significantly declined. Now, your country’s GDP per capita is among the world’s lowest. </a:t>
            </a:r>
          </a:p>
          <a:p>
            <a:pPr marL="628650" lvl="1"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Your country’s main sources of economic productivity are mining (diamonds, copper, gold, cobalt, etc.) producing basic consumer products (textiles, plastics, footwear, etc.).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5262979"/>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Import-Substituting Industrialization </a:t>
            </a:r>
            <a:r>
              <a:rPr lang="en-US" sz="1200" dirty="0">
                <a:solidFill>
                  <a:schemeClr val="accent3"/>
                </a:solidFill>
                <a:latin typeface="Arial" panose="020B0604020202020204" pitchFamily="34" charset="0"/>
                <a:cs typeface="Arial" panose="020B0604020202020204" pitchFamily="34" charset="0"/>
              </a:rPr>
              <a:t>– ISI is a national development strategy that avoids industrialized international economic linkages in order to focus on domestic production. This approach uses high tariffs, subsidies, and other protectionist measures to forego imported goods and services in favor of developing ‘national champion’ firms. </a:t>
            </a: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International Commodity Cartel </a:t>
            </a:r>
            <a:r>
              <a:rPr lang="en-US" sz="1200" dirty="0" smtClean="0">
                <a:solidFill>
                  <a:schemeClr val="accent3"/>
                </a:solidFill>
                <a:latin typeface="Arial" panose="020B0604020202020204" pitchFamily="34" charset="0"/>
                <a:cs typeface="Arial" panose="020B0604020202020204" pitchFamily="34" charset="0"/>
              </a:rPr>
              <a:t>– ICCs are groupings of developing-country governments that try to control the supply of a raw material or agricultural product on world markets in order to drive up prices and maximize revenues. In this case, you would attempt to establish an ICC for diamonds with other African countries.</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International Commodity Agreement</a:t>
            </a:r>
            <a:r>
              <a:rPr lang="en-US" sz="1200" dirty="0" smtClean="0">
                <a:solidFill>
                  <a:schemeClr val="accent3"/>
                </a:solidFill>
                <a:latin typeface="Arial" panose="020B0604020202020204" pitchFamily="34" charset="0"/>
                <a:cs typeface="Arial" panose="020B0604020202020204" pitchFamily="34" charset="0"/>
              </a:rPr>
              <a:t>– An ICA is an international agreement on the supply and price of a specific commodity. Here, the goal is not to maximize prices, but rather to establish an acceptable, consistent price that your developing country can rely on for economic development.</a:t>
            </a: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Export-Led Growth </a:t>
            </a:r>
            <a:r>
              <a:rPr lang="en-US" sz="1200" dirty="0" smtClean="0">
                <a:solidFill>
                  <a:schemeClr val="accent3"/>
                </a:solidFill>
                <a:latin typeface="Arial" panose="020B0604020202020204" pitchFamily="34" charset="0"/>
                <a:cs typeface="Arial" panose="020B0604020202020204" pitchFamily="34" charset="0"/>
              </a:rPr>
              <a:t>– ELG is a strategy that argues international economic linkages present important opportunities for development. You would switch preference for government credit and foreign currency from firms producing for local markets to firms producing for export markets.  </a:t>
            </a:r>
            <a:endParaRPr lang="en-US" sz="12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0207444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640960" cy="1066130"/>
          </a:xfrm>
        </p:spPr>
        <p:txBody>
          <a:bodyPr>
            <a:noAutofit/>
          </a:bodyPr>
          <a:lstStyle/>
          <a:p>
            <a:r>
              <a:rPr lang="en-US" sz="1600" b="1" dirty="0"/>
              <a:t>Import-Substituting Industrialization – ISI is a national development strategy that avoids industrialized international economic linkages in order to focus on domestic production. This approach uses high tariffs, subsidies, and other protectionist measures to forego imported goods and services in favor of developing ‘national champion’ firms. </a:t>
            </a:r>
          </a:p>
        </p:txBody>
      </p:sp>
      <p:sp>
        <p:nvSpPr>
          <p:cNvPr id="3" name="Rectangle 2"/>
          <p:cNvSpPr/>
          <p:nvPr/>
        </p:nvSpPr>
        <p:spPr>
          <a:xfrm>
            <a:off x="251520" y="1988840"/>
            <a:ext cx="4320480" cy="3108543"/>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The Democratic Republic of the Congo will be well-equipped for supplying domestic industries because it has an abundance of raw materials and resources to extract. </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If international competition is priced out with high tariffs, then domestic firms will be free to develop and thrive. If your domestic firms were to be exposed to more competitive foreign firms, they may succumb to lower international prices and shut down. </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In the long run, your country’s economy will be self-sufficient. For example, India doubled its industrial output during the 1950s while pursuing an ISI strategy.</a:t>
            </a:r>
            <a:endParaRPr lang="en-GB"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72000" y="1988840"/>
            <a:ext cx="4320480" cy="3970318"/>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Your domestic firms will hide behind high tariff walls. Since they will not face international competition, they will have little incentive to charge low prices at home or make internationally competitive products. As a result, this will create current-account deficits and inflation. In particular, inflation is associated with political instability.</a:t>
            </a: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Other countries will respond to your protectionist measures with protectionist measures of their own, decreasing access to foreign markets for your domestic firms. </a:t>
            </a:r>
          </a:p>
          <a:p>
            <a:pPr marL="285750" indent="-285750">
              <a:buFont typeface="Wingdings" panose="05000000000000000000" pitchFamily="2" charset="2"/>
              <a:buChar char="Ø"/>
            </a:pPr>
            <a:r>
              <a:rPr lang="en-GB" sz="1400" dirty="0">
                <a:solidFill>
                  <a:schemeClr val="accent3"/>
                </a:solidFill>
                <a:latin typeface="Arial" panose="020B0604020202020204" pitchFamily="34" charset="0"/>
                <a:cs typeface="Arial" panose="020B0604020202020204" pitchFamily="34" charset="0"/>
              </a:rPr>
              <a:t>S</a:t>
            </a:r>
            <a:r>
              <a:rPr lang="en-GB" sz="1400" dirty="0" smtClean="0">
                <a:solidFill>
                  <a:schemeClr val="accent3"/>
                </a:solidFill>
                <a:latin typeface="Arial" panose="020B0604020202020204" pitchFamily="34" charset="0"/>
                <a:cs typeface="Arial" panose="020B0604020202020204" pitchFamily="34" charset="0"/>
              </a:rPr>
              <a:t>ince your country will not be creating international economic linkages, your country will also not develop economic interdependence with other states. Economic interdependence tends to correlate strongly with peaceful resolution of conflicts.</a:t>
            </a:r>
          </a:p>
        </p:txBody>
      </p:sp>
    </p:spTree>
    <p:extLst>
      <p:ext uri="{BB962C8B-B14F-4D97-AF65-F5344CB8AC3E}">
        <p14:creationId xmlns:p14="http://schemas.microsoft.com/office/powerpoint/2010/main" val="37662763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rmAutofit fontScale="90000"/>
          </a:bodyPr>
          <a:lstStyle/>
          <a:p>
            <a:r>
              <a:rPr lang="en-US" sz="1800" b="1" dirty="0"/>
              <a:t>International Commodity Cartel – ICCs are groupings of developing-country governments that try to control the supply of a raw material or agricultural product on world markets in order to drive up prices and maximize revenues. In this case, you would attempt to establish an ICC for diamonds with other African countries.</a:t>
            </a:r>
          </a:p>
        </p:txBody>
      </p:sp>
      <p:sp>
        <p:nvSpPr>
          <p:cNvPr id="4" name="Rectangle 3"/>
          <p:cNvSpPr/>
          <p:nvPr/>
        </p:nvSpPr>
        <p:spPr>
          <a:xfrm>
            <a:off x="179512" y="1988840"/>
            <a:ext cx="4392488" cy="3108543"/>
          </a:xfrm>
          <a:prstGeom prst="rect">
            <a:avLst/>
          </a:prstGeom>
        </p:spPr>
        <p:txBody>
          <a:bodyPr wrap="square">
            <a:spAutoFit/>
          </a:bodyPr>
          <a:lstStyle/>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Controlling the supply of diamonds in international markets can drive up the prices and maximize revenues. </a:t>
            </a:r>
          </a:p>
          <a:p>
            <a:pPr marL="285750" indent="-285750">
              <a:buFont typeface="Wingdings" panose="05000000000000000000" pitchFamily="2" charset="2"/>
              <a:buChar char="Ø"/>
            </a:pPr>
            <a:endParaRPr lang="en-GB" sz="14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The Organization of Oil Exporting Countries (OPEC) proves that ICCs can enjoy economic success. Even though some of its members have cheated every now and then, the cartel is overall successful. </a:t>
            </a:r>
          </a:p>
          <a:p>
            <a:pPr marL="285750" indent="-285750">
              <a:buFont typeface="Wingdings" panose="05000000000000000000" pitchFamily="2" charset="2"/>
              <a:buChar char="Ø"/>
            </a:pPr>
            <a:endParaRPr lang="en-GB" sz="14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If other states were to cheat, the Democratic Republic of the Congo may have a large enough supply of raw diamonds to flood the market and price out the cheating states.</a:t>
            </a:r>
          </a:p>
        </p:txBody>
      </p:sp>
      <p:sp>
        <p:nvSpPr>
          <p:cNvPr id="5" name="Rectangle 4"/>
          <p:cNvSpPr/>
          <p:nvPr/>
        </p:nvSpPr>
        <p:spPr>
          <a:xfrm>
            <a:off x="4565891" y="1982450"/>
            <a:ext cx="4326589" cy="3893374"/>
          </a:xfrm>
          <a:prstGeom prst="rect">
            <a:avLst/>
          </a:prstGeom>
        </p:spPr>
        <p:txBody>
          <a:bodyPr wrap="square">
            <a:spAutoFit/>
          </a:bodyPr>
          <a:lstStyle/>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Other countries will likely cheat. This means they will produce a supply greater than their allotment, unfairly garnering a larger share of the market and wrecking the price controlling mechanisms implemented by your ICC. It is unlikely that your supply of diamonds will be sufficient to price out multiple cheaters. </a:t>
            </a:r>
          </a:p>
          <a:p>
            <a:pPr marL="742950" lvl="1" indent="-2857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ICCs are especially vulnerable to new suppliers. If a country that is not in the ICC decides to increase its efforts on diamond extraction, then they could flood the market and undermine your ICC. </a:t>
            </a:r>
          </a:p>
          <a:p>
            <a:pPr marL="742950" lvl="1" indent="-2857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300" dirty="0" smtClean="0">
                <a:solidFill>
                  <a:schemeClr val="accent3"/>
                </a:solidFill>
                <a:latin typeface="Arial" panose="020B0604020202020204" pitchFamily="34" charset="0"/>
                <a:cs typeface="Arial" panose="020B0604020202020204" pitchFamily="34" charset="0"/>
              </a:rPr>
              <a:t>ICCs restrict the potential economic gains for your country because they limit the amount of the commodity your country can supply to international markets.</a:t>
            </a:r>
          </a:p>
          <a:p>
            <a:pPr marL="742950" lvl="1" indent="-285750">
              <a:buFont typeface="Wingdings" panose="05000000000000000000" pitchFamily="2" charset="2"/>
              <a:buChar char="Ø"/>
            </a:pPr>
            <a:endParaRPr lang="en-US" sz="1300" dirty="0">
              <a:solidFill>
                <a:schemeClr val="accent3"/>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10454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International Commodity Agreement– An ICA is an international agreement on the supply and price of a specific commodity. Here, the goal is not to maximize prices, but rather to establish an acceptable, consistent price that your developing country can rely on for economic development.</a:t>
            </a:r>
          </a:p>
        </p:txBody>
      </p:sp>
      <p:sp>
        <p:nvSpPr>
          <p:cNvPr id="3" name="Rectangle 2"/>
          <p:cNvSpPr/>
          <p:nvPr/>
        </p:nvSpPr>
        <p:spPr>
          <a:xfrm>
            <a:off x="3851920" y="1988840"/>
            <a:ext cx="5004048" cy="3970318"/>
          </a:xfrm>
          <a:prstGeom prst="rect">
            <a:avLst/>
          </a:prstGeom>
        </p:spPr>
        <p:txBody>
          <a:bodyPr wrap="square">
            <a:spAutoFit/>
          </a:bodyPr>
          <a:lstStyle/>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Not all potential suppliers of diamonds will agree to your ICA. This means that these countries outside your agreement can offer lower prices than you and your partners, undermining the effectiveness of the ICA’s price-controlling mechanisms. </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ICAs are also notoriously porous and volatile. New suppliers could enter the industry, making it difficult to produce long-term visions of pricing. Additionally, members within the ICA could exit at any time, weakening the ICA. </a:t>
            </a:r>
          </a:p>
          <a:p>
            <a:pPr marL="742950" lvl="1" indent="-285750">
              <a:buFont typeface="Wingdings" panose="05000000000000000000" pitchFamily="2" charset="2"/>
              <a:buChar char="Ø"/>
            </a:pPr>
            <a:endParaRPr lang="en-US"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US" sz="1400" dirty="0" smtClean="0">
                <a:solidFill>
                  <a:schemeClr val="accent3"/>
                </a:solidFill>
                <a:latin typeface="Arial" panose="020B0604020202020204" pitchFamily="34" charset="0"/>
                <a:cs typeface="Arial" panose="020B0604020202020204" pitchFamily="34" charset="0"/>
              </a:rPr>
              <a:t>This strategy would not maximize prices of revenue. As a result, your country will limit its potential for economic growth. Economic growth may be the lynchpin of economic development because it means there is more money circulating in your country’s economy. </a:t>
            </a:r>
            <a:endParaRPr lang="en-US" sz="140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251520" y="1988840"/>
            <a:ext cx="3600400" cy="2215991"/>
          </a:xfrm>
          <a:prstGeom prst="rect">
            <a:avLst/>
          </a:prstGeom>
        </p:spPr>
        <p:txBody>
          <a:bodyPr wrap="square">
            <a:spAutoFit/>
          </a:bodyPr>
          <a:lstStyle/>
          <a:p>
            <a:pPr marL="285750" lvl="0" indent="-285750">
              <a:buFont typeface="Wingdings" panose="05000000000000000000" pitchFamily="2" charset="2"/>
              <a:buChar char="Ø"/>
            </a:pPr>
            <a:r>
              <a:rPr lang="en-US" sz="1400" dirty="0" smtClean="0">
                <a:solidFill>
                  <a:srgbClr val="FFFFFF"/>
                </a:solidFill>
                <a:latin typeface="Arial" panose="020B0604020202020204" pitchFamily="34" charset="0"/>
                <a:cs typeface="Arial" panose="020B0604020202020204" pitchFamily="34" charset="0"/>
              </a:rPr>
              <a:t>ICAs tend to produce economically stable outcomes. Economic stability may be more important than aggregate economic growth for economic development because stability can boost investor confidence and offer firms more clear visions of their economic outlooks. </a:t>
            </a:r>
          </a:p>
          <a:p>
            <a:pPr marL="285750" lvl="0" indent="-285750">
              <a:buFont typeface="Wingdings" panose="05000000000000000000" pitchFamily="2" charset="2"/>
              <a:buChar char="Ø"/>
            </a:pPr>
            <a:endParaRPr lang="en-US" sz="1300" dirty="0">
              <a:solidFill>
                <a:srgbClr val="FFFFFF"/>
              </a:solidFill>
              <a:latin typeface="Arial" panose="020B0604020202020204" pitchFamily="34" charset="0"/>
              <a:cs typeface="Arial" panose="020B0604020202020204" pitchFamily="34" charset="0"/>
            </a:endParaRPr>
          </a:p>
          <a:p>
            <a:pPr marL="285750" lvl="0" indent="-285750">
              <a:buFont typeface="Wingdings" panose="05000000000000000000" pitchFamily="2" charset="2"/>
              <a:buChar char="Ø"/>
            </a:pPr>
            <a:endParaRPr lang="en-US" sz="1300" dirty="0">
              <a:solidFill>
                <a:srgbClr val="FFFFFF"/>
              </a:solidFill>
              <a:latin typeface="Arial" panose="020B0604020202020204" pitchFamily="34" charset="0"/>
              <a:cs typeface="Arial" panose="020B0604020202020204" pitchFamily="34" charset="0"/>
            </a:endParaRPr>
          </a:p>
        </p:txBody>
      </p:sp>
      <p:sp>
        <p:nvSpPr>
          <p:cNvPr id="6" name="Rectangle 5"/>
          <p:cNvSpPr/>
          <p:nvPr/>
        </p:nvSpPr>
        <p:spPr>
          <a:xfrm>
            <a:off x="5199063" y="-2993042"/>
            <a:ext cx="2286000" cy="584775"/>
          </a:xfrm>
          <a:prstGeom prst="rect">
            <a:avLst/>
          </a:prstGeom>
        </p:spPr>
        <p:txBody>
          <a:bodyPr>
            <a:spAutoFit/>
          </a:bodyPr>
          <a:lstStyle/>
          <a:p>
            <a:pPr marL="742950" lvl="1" indent="-285750">
              <a:buFont typeface="Wingdings" panose="05000000000000000000" pitchFamily="2" charset="2"/>
              <a:buChar char="Ø"/>
            </a:pPr>
            <a:endParaRPr lang="en-US" sz="1600" dirty="0" smtClean="0">
              <a:solidFill>
                <a:srgbClr val="FFFFFF"/>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endParaRPr lang="en-US" sz="1600" dirty="0">
              <a:solidFill>
                <a:srgbClr val="FFFFFF"/>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746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800" b="1" dirty="0"/>
              <a:t>Export-led Growth – ELG is a strategy that argues international economic linkages present important opportunities for development. You would switch preference for government credit and foreign currency from firms producing for local markets to firms producing for export markets. </a:t>
            </a:r>
          </a:p>
        </p:txBody>
      </p:sp>
      <p:sp>
        <p:nvSpPr>
          <p:cNvPr id="3" name="Rectangle 2"/>
          <p:cNvSpPr/>
          <p:nvPr/>
        </p:nvSpPr>
        <p:spPr>
          <a:xfrm>
            <a:off x="251520" y="1988840"/>
            <a:ext cx="4392488" cy="3539430"/>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kern="0" dirty="0" smtClean="0">
                <a:solidFill>
                  <a:schemeClr val="accent3"/>
                </a:solidFill>
                <a:latin typeface="Arial" panose="020B0604020202020204" pitchFamily="34" charset="0"/>
                <a:cs typeface="Arial" panose="020B0604020202020204" pitchFamily="34" charset="0"/>
              </a:rPr>
              <a:t>If your firms are economically competitive in international markets, then they will likely be maximizing the conditions for economic growth domestically as well. They will have the incentive to offer low prices and continuously innovate.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600" b="0" i="0" u="none" strike="noStrike" kern="0" cap="none" spc="0" normalizeH="0" baseline="0" noProof="0" dirty="0">
              <a:ln>
                <a:noFill/>
              </a:ln>
              <a:solidFill>
                <a:schemeClr val="accent3"/>
              </a:solidFill>
              <a:effectLst/>
              <a:uLnTx/>
              <a:uFillTx/>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lang="en-US" sz="1600" kern="0" dirty="0" smtClean="0">
                <a:solidFill>
                  <a:schemeClr val="accent3"/>
                </a:solidFill>
                <a:latin typeface="Arial" panose="020B0604020202020204" pitchFamily="34" charset="0"/>
                <a:cs typeface="Arial" panose="020B0604020202020204" pitchFamily="34" charset="0"/>
              </a:rPr>
              <a:t>ELG has had empirical success. For example, Japan, South Korea, Singapore, Taiwan, and Hong Kong all experienced phenomenal periods of economic growth and development while following ELG-based strategies.</a:t>
            </a:r>
            <a:endParaRPr kumimoji="0" lang="en-US" sz="16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TextBox 3"/>
          <p:cNvSpPr txBox="1"/>
          <p:nvPr/>
        </p:nvSpPr>
        <p:spPr>
          <a:xfrm>
            <a:off x="4620088" y="1996414"/>
            <a:ext cx="4248472" cy="3754874"/>
          </a:xfrm>
          <a:prstGeom prst="rect">
            <a:avLst/>
          </a:prstGeom>
          <a:noFill/>
        </p:spPr>
        <p:txBody>
          <a:bodyPr wrap="square" rtlCol="0">
            <a:spAutoFit/>
          </a:bodyPr>
          <a:lstStyle/>
          <a:p>
            <a:pPr marL="742950" lvl="1"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Your firms that are producing for local markets may be priced out by their export-driven competitors. As a result, many of your country’s firms may suffer from your preferential treatment of export-oriented firms. </a:t>
            </a:r>
          </a:p>
          <a:p>
            <a:pPr marL="742950" lvl="1" indent="-285750">
              <a:buFont typeface="Wingdings" panose="05000000000000000000" pitchFamily="2" charset="2"/>
              <a:buChar char="Ø"/>
            </a:pPr>
            <a:endParaRPr lang="en-GB" sz="140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400" dirty="0" smtClean="0">
                <a:solidFill>
                  <a:schemeClr val="accent3"/>
                </a:solidFill>
                <a:latin typeface="Arial" panose="020B0604020202020204" pitchFamily="34" charset="0"/>
                <a:cs typeface="Arial" panose="020B0604020202020204" pitchFamily="34" charset="0"/>
              </a:rPr>
              <a:t>International trade is defined by economic turbulence. There are ebbs and flows in the international trade system. This would undermine economic stability for the DRC.</a:t>
            </a:r>
            <a:r>
              <a:rPr lang="en-US" sz="1400" dirty="0">
                <a:solidFill>
                  <a:srgbClr val="FFFFFF"/>
                </a:solidFill>
                <a:latin typeface="Arial" panose="020B0604020202020204" pitchFamily="34" charset="0"/>
                <a:cs typeface="Arial" panose="020B0604020202020204" pitchFamily="34" charset="0"/>
              </a:rPr>
              <a:t> Economic stability may be more important than aggregate economic growth for economic development because stability can boost investor confidence and offer firms more clear visions of their economic outlooks. </a:t>
            </a:r>
          </a:p>
        </p:txBody>
      </p:sp>
    </p:spTree>
    <p:extLst>
      <p:ext uri="{BB962C8B-B14F-4D97-AF65-F5344CB8AC3E}">
        <p14:creationId xmlns:p14="http://schemas.microsoft.com/office/powerpoint/2010/main" val="12650840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1520" y="1268760"/>
            <a:ext cx="4392488" cy="3970318"/>
          </a:xfrm>
          <a:prstGeom prst="rect">
            <a:avLst/>
          </a:prstGeom>
        </p:spPr>
        <p:txBody>
          <a:bodyPr wrap="square">
            <a:spAutoFit/>
          </a:bodyPr>
          <a:lstStyle/>
          <a:p>
            <a:pPr marL="171450"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Imagine you are the Minister of International Finance for the developing African country of Botswana. Your goal is to build upon recent economic growth and continue economic development of your country. Which path of international finance will you attempt to pursue and promote? </a:t>
            </a:r>
          </a:p>
          <a:p>
            <a:pPr marL="171450"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171450" indent="-171450">
              <a:buFont typeface="Wingdings" panose="05000000000000000000" pitchFamily="2" charset="2"/>
              <a:buChar char="Ø"/>
            </a:pPr>
            <a:r>
              <a:rPr lang="en-US" sz="1200" b="1" dirty="0">
                <a:solidFill>
                  <a:schemeClr val="accent3"/>
                </a:solidFill>
                <a:latin typeface="Arial" panose="020B0604020202020204" pitchFamily="34" charset="0"/>
                <a:cs typeface="Arial" panose="020B0604020202020204" pitchFamily="34" charset="0"/>
              </a:rPr>
              <a:t>Background information:</a:t>
            </a: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Since it reached independence in the 1990s, Botswana has had the fastest rate of economic growth in the world.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Botswana is one Africa’s most stable countries. Transparency Watch rated them as the least corrupt state in Africa. Your country also does not get entangled in many foreign affairs as your leaders approach foreign policy quite cautiously. In essence, Botswana is well-suited for stability. </a:t>
            </a:r>
          </a:p>
          <a:p>
            <a:pPr marL="628650" lvl="1" indent="-171450">
              <a:buFont typeface="Wingdings" panose="05000000000000000000" pitchFamily="2" charset="2"/>
              <a:buChar char="Ø"/>
            </a:pPr>
            <a:endParaRPr lang="en-US" sz="1200" dirty="0">
              <a:solidFill>
                <a:schemeClr val="accent3"/>
              </a:solidFill>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rPr>
              <a:t>Economically, Botswana boasts an abundance of natural resources, including Africa’s largest supply of diamonds.  </a:t>
            </a:r>
            <a:endParaRPr lang="en-US" sz="1200" dirty="0">
              <a:solidFill>
                <a:schemeClr val="accent3"/>
              </a:solidFill>
              <a:latin typeface="Arial" panose="020B0604020202020204" pitchFamily="34" charset="0"/>
              <a:cs typeface="Arial" panose="020B0604020202020204" pitchFamily="34" charset="0"/>
            </a:endParaRPr>
          </a:p>
        </p:txBody>
      </p:sp>
      <p:sp>
        <p:nvSpPr>
          <p:cNvPr id="3" name="Rectangle 2"/>
          <p:cNvSpPr/>
          <p:nvPr/>
        </p:nvSpPr>
        <p:spPr>
          <a:xfrm>
            <a:off x="4572000" y="1268760"/>
            <a:ext cx="4320480" cy="4893647"/>
          </a:xfrm>
          <a:prstGeom prst="rect">
            <a:avLst/>
          </a:prstGeom>
        </p:spPr>
        <p:txBody>
          <a:bodyPr wrap="square">
            <a:spAutoFit/>
          </a:bodyPr>
          <a:lstStyle/>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Promote </a:t>
            </a: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Foreign Direct </a:t>
            </a:r>
            <a:r>
              <a:rPr lang="en-US" sz="1200" dirty="0" smtClean="0">
                <a:solidFill>
                  <a:schemeClr val="accent3"/>
                </a:solidFill>
                <a:latin typeface="Arial" panose="020B0604020202020204" pitchFamily="34" charset="0"/>
                <a:cs typeface="Arial" panose="020B0604020202020204" pitchFamily="34" charset="0"/>
                <a:hlinkClick r:id="rId2" action="ppaction://hlinksldjump"/>
              </a:rPr>
              <a:t>Investment </a:t>
            </a:r>
            <a:r>
              <a:rPr lang="en-US" sz="1200" dirty="0" smtClean="0">
                <a:solidFill>
                  <a:schemeClr val="accent3"/>
                </a:solidFill>
                <a:latin typeface="Arial" panose="020B0604020202020204" pitchFamily="34" charset="0"/>
                <a:cs typeface="Arial" panose="020B0604020202020204" pitchFamily="34" charset="0"/>
              </a:rPr>
              <a:t>– This is when an enterprise (usually an MNE) in one country moves capital to another country with the intention of establishing an on-going business presence.</a:t>
            </a:r>
            <a:r>
              <a:rPr lang="en-US" sz="1200" dirty="0">
                <a:solidFill>
                  <a:schemeClr val="accent3"/>
                </a:solidFill>
                <a:latin typeface="Arial" panose="020B0604020202020204" pitchFamily="34" charset="0"/>
                <a:cs typeface="Arial" panose="020B0604020202020204" pitchFamily="34" charset="0"/>
              </a:rPr>
              <a:t> </a:t>
            </a:r>
            <a:r>
              <a:rPr lang="en-US" sz="1200" dirty="0" smtClean="0">
                <a:solidFill>
                  <a:schemeClr val="accent3"/>
                </a:solidFill>
                <a:latin typeface="Arial" panose="020B0604020202020204" pitchFamily="34" charset="0"/>
                <a:cs typeface="Arial" panose="020B0604020202020204" pitchFamily="34" charset="0"/>
              </a:rPr>
              <a:t>FDI is a long-term economic linkage between states.</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International </a:t>
            </a: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bank </a:t>
            </a:r>
            <a:r>
              <a:rPr lang="en-US" sz="1200" dirty="0">
                <a:solidFill>
                  <a:schemeClr val="accent3"/>
                </a:solidFill>
                <a:latin typeface="Arial" panose="020B0604020202020204" pitchFamily="34" charset="0"/>
                <a:cs typeface="Arial" panose="020B0604020202020204" pitchFamily="34" charset="0"/>
                <a:hlinkClick r:id="rId3" action="ppaction://hlinksldjump"/>
              </a:rPr>
              <a:t>l</a:t>
            </a: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oans </a:t>
            </a: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and </a:t>
            </a:r>
            <a:r>
              <a:rPr lang="en-US" sz="1200" dirty="0">
                <a:solidFill>
                  <a:schemeClr val="accent3"/>
                </a:solidFill>
                <a:latin typeface="Arial" panose="020B0604020202020204" pitchFamily="34" charset="0"/>
                <a:cs typeface="Arial" panose="020B0604020202020204" pitchFamily="34" charset="0"/>
                <a:hlinkClick r:id="rId3" action="ppaction://hlinksldjump"/>
              </a:rPr>
              <a:t>p</a:t>
            </a: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ortfolio </a:t>
            </a:r>
            <a:r>
              <a:rPr lang="en-US" sz="1200" dirty="0">
                <a:solidFill>
                  <a:schemeClr val="accent3"/>
                </a:solidFill>
                <a:latin typeface="Arial" panose="020B0604020202020204" pitchFamily="34" charset="0"/>
                <a:cs typeface="Arial" panose="020B0604020202020204" pitchFamily="34" charset="0"/>
                <a:hlinkClick r:id="rId3" action="ppaction://hlinksldjump"/>
              </a:rPr>
              <a:t>i</a:t>
            </a:r>
            <a:r>
              <a:rPr lang="en-US" sz="1200" dirty="0" smtClean="0">
                <a:solidFill>
                  <a:schemeClr val="accent3"/>
                </a:solidFill>
                <a:latin typeface="Arial" panose="020B0604020202020204" pitchFamily="34" charset="0"/>
                <a:cs typeface="Arial" panose="020B0604020202020204" pitchFamily="34" charset="0"/>
                <a:hlinkClick r:id="rId3" action="ppaction://hlinksldjump"/>
              </a:rPr>
              <a:t>nvestments </a:t>
            </a:r>
            <a:r>
              <a:rPr lang="en-US" sz="1200" dirty="0" smtClean="0">
                <a:solidFill>
                  <a:schemeClr val="accent3"/>
                </a:solidFill>
                <a:latin typeface="Arial" panose="020B0604020202020204" pitchFamily="34" charset="0"/>
                <a:cs typeface="Arial" panose="020B0604020202020204" pitchFamily="34" charset="0"/>
              </a:rPr>
              <a:t>– International bank loans are when banks in one country supply loans to individuals in another country, while international portfolio investments are when investors in one country buy shares in a firm located in another country. These are the world’s main private financial flows that do not include FDI. </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4" action="ppaction://hlinksldjump"/>
              </a:rPr>
              <a:t>Seek Official Development Assistance </a:t>
            </a:r>
            <a:r>
              <a:rPr lang="en-US" sz="1200" dirty="0" smtClean="0">
                <a:solidFill>
                  <a:schemeClr val="accent3"/>
                </a:solidFill>
                <a:latin typeface="Arial" panose="020B0604020202020204" pitchFamily="34" charset="0"/>
                <a:cs typeface="Arial" panose="020B0604020202020204" pitchFamily="34" charset="0"/>
              </a:rPr>
              <a:t>– This is a bilateral, official financial flow. An ODA is a provision by a donor government to a developing country of grants or loans with highly favorable repayment terms (for example, 50 years to repay, at 1 percent interest). </a:t>
            </a:r>
          </a:p>
          <a:p>
            <a:pPr marL="285750" indent="-285750">
              <a:buFont typeface="Wingdings" panose="05000000000000000000" pitchFamily="2" charset="2"/>
              <a:buChar char="Ø"/>
            </a:pPr>
            <a:endParaRPr lang="en-US" sz="1200" dirty="0" smtClean="0">
              <a:solidFill>
                <a:schemeClr val="accent3"/>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Approach </a:t>
            </a: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multilateral </a:t>
            </a:r>
            <a:r>
              <a:rPr lang="en-US" sz="1200" dirty="0">
                <a:solidFill>
                  <a:schemeClr val="accent3"/>
                </a:solidFill>
                <a:latin typeface="Arial" panose="020B0604020202020204" pitchFamily="34" charset="0"/>
                <a:cs typeface="Arial" panose="020B0604020202020204" pitchFamily="34" charset="0"/>
                <a:hlinkClick r:id="rId5" action="ppaction://hlinksldjump"/>
              </a:rPr>
              <a:t>i</a:t>
            </a:r>
            <a:r>
              <a:rPr lang="en-US" sz="1200" dirty="0" smtClean="0">
                <a:solidFill>
                  <a:schemeClr val="accent3"/>
                </a:solidFill>
                <a:latin typeface="Arial" panose="020B0604020202020204" pitchFamily="34" charset="0"/>
                <a:cs typeface="Arial" panose="020B0604020202020204" pitchFamily="34" charset="0"/>
                <a:hlinkClick r:id="rId5" action="ppaction://hlinksldjump"/>
              </a:rPr>
              <a:t>nstitutions </a:t>
            </a:r>
            <a:r>
              <a:rPr lang="en-US" sz="1200" dirty="0" smtClean="0">
                <a:solidFill>
                  <a:schemeClr val="accent3"/>
                </a:solidFill>
                <a:latin typeface="Arial" panose="020B0604020202020204" pitchFamily="34" charset="0"/>
                <a:cs typeface="Arial" panose="020B0604020202020204" pitchFamily="34" charset="0"/>
              </a:rPr>
              <a:t>– Organizations such as the World Bank and International Monetary Fund make loans to developing countries with near-market interest rates and repayment periods, to help those countries meet short-term cash needs or pursue big development projects. </a:t>
            </a:r>
          </a:p>
        </p:txBody>
      </p:sp>
    </p:spTree>
    <p:extLst>
      <p:ext uri="{BB962C8B-B14F-4D97-AF65-F5344CB8AC3E}">
        <p14:creationId xmlns:p14="http://schemas.microsoft.com/office/powerpoint/2010/main" val="10767621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1066130"/>
          </a:xfrm>
        </p:spPr>
        <p:txBody>
          <a:bodyPr>
            <a:noAutofit/>
          </a:bodyPr>
          <a:lstStyle/>
          <a:p>
            <a:r>
              <a:rPr lang="en-US" sz="1400" b="1" dirty="0"/>
              <a:t>Promote Foreign Direct Investment – This is when an enterprise (usually an MNE) in one country moves capital to another country with the intention of establishing an on-going business presence. FDI is a long-term economic linkage between states.</a:t>
            </a:r>
          </a:p>
        </p:txBody>
      </p:sp>
      <p:sp>
        <p:nvSpPr>
          <p:cNvPr id="3" name="Rectangle 2"/>
          <p:cNvSpPr/>
          <p:nvPr/>
        </p:nvSpPr>
        <p:spPr>
          <a:xfrm>
            <a:off x="251520" y="1916832"/>
            <a:ext cx="4392488" cy="3293209"/>
          </a:xfrm>
          <a:prstGeom prst="rect">
            <a:avLst/>
          </a:prstGeom>
        </p:spPr>
        <p:txBody>
          <a:bodyPr wrap="square">
            <a:spAutoFit/>
          </a:bodyPr>
          <a:lstStyle/>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rPr>
              <a:t>Multinational enterprises will provide Botswana with solid sources</a:t>
            </a: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 of capital, technological innovation, and managerial experience. These three contributions will go a long way towards establishing the conditions for long-term economic growth and innovation.</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400" kern="0" baseline="0" dirty="0">
              <a:solidFill>
                <a:schemeClr val="accent3"/>
              </a:solidFill>
              <a:latin typeface="Arial" panose="020B0604020202020204" pitchFamily="34" charset="0"/>
              <a:cs typeface="Arial" panose="020B0604020202020204" pitchFamily="34" charset="0"/>
            </a:endParaRP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400" b="0" i="0" u="none" strike="noStrike" kern="0" cap="none" spc="0" normalizeH="0" noProof="0" dirty="0" smtClean="0">
                <a:ln>
                  <a:noFill/>
                </a:ln>
                <a:solidFill>
                  <a:schemeClr val="accent3"/>
                </a:solidFill>
                <a:effectLst/>
                <a:uLnTx/>
                <a:uFillTx/>
                <a:latin typeface="Arial" panose="020B0604020202020204" pitchFamily="34" charset="0"/>
                <a:cs typeface="Arial" panose="020B0604020202020204" pitchFamily="34" charset="0"/>
              </a:rPr>
              <a:t>FDI is a long-term strategy for developing economic linkages. It is not easy for</a:t>
            </a:r>
            <a:r>
              <a:rPr lang="en-US" sz="1400" kern="0" dirty="0" smtClean="0">
                <a:solidFill>
                  <a:schemeClr val="accent3"/>
                </a:solidFill>
                <a:latin typeface="Arial" panose="020B0604020202020204" pitchFamily="34" charset="0"/>
                <a:cs typeface="Arial" panose="020B0604020202020204" pitchFamily="34" charset="0"/>
              </a:rPr>
              <a:t> multinational firms to leave once they have established a presence in a foreign country. As a result, FDI would provide economic stability for Botswana. </a:t>
            </a:r>
          </a:p>
          <a:p>
            <a:pPr marL="742950" marR="0" lvl="1" indent="-285750" defTabSz="91440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200" b="0" i="0" u="none" strike="noStrike" kern="0" cap="none" spc="0" normalizeH="0" baseline="0" noProof="0" dirty="0" smtClean="0">
              <a:ln>
                <a:noFill/>
              </a:ln>
              <a:solidFill>
                <a:schemeClr val="accent3"/>
              </a:solidFill>
              <a:effectLst/>
              <a:uLnTx/>
              <a:uFillTx/>
              <a:latin typeface="Arial" panose="020B0604020202020204" pitchFamily="34" charset="0"/>
              <a:cs typeface="Arial" panose="020B0604020202020204" pitchFamily="34" charset="0"/>
            </a:endParaRPr>
          </a:p>
        </p:txBody>
      </p:sp>
      <p:sp>
        <p:nvSpPr>
          <p:cNvPr id="4" name="Rectangle 3"/>
          <p:cNvSpPr/>
          <p:nvPr/>
        </p:nvSpPr>
        <p:spPr>
          <a:xfrm>
            <a:off x="4644008" y="1916868"/>
            <a:ext cx="4211960" cy="4093428"/>
          </a:xfrm>
          <a:prstGeom prst="rect">
            <a:avLst/>
          </a:prstGeom>
        </p:spPr>
        <p:txBody>
          <a:bodyPr wrap="square">
            <a:spAutoFit/>
          </a:bodyPr>
          <a:lstStyle/>
          <a:p>
            <a:pPr marL="742950" lvl="1" indent="-285750">
              <a:buFont typeface="Wingdings" panose="05000000000000000000" pitchFamily="2" charset="2"/>
              <a:buChar char="Ø"/>
            </a:pPr>
            <a:r>
              <a:rPr lang="en-GB" sz="1300" dirty="0" smtClean="0">
                <a:latin typeface="Arial" panose="020B0604020202020204" pitchFamily="34" charset="0"/>
                <a:cs typeface="Arial" panose="020B0604020202020204" pitchFamily="34" charset="0"/>
              </a:rPr>
              <a:t>Multinational firms tend to relocate to developing countries in order to exploit workers, especially women and children. Low pay, low standards of living, and other forms of economic exploitation of disadvantaged groups are an ethical and moral issue. </a:t>
            </a:r>
          </a:p>
          <a:p>
            <a:pPr marL="742950" lvl="1" indent="-285750">
              <a:buFont typeface="Wingdings" panose="05000000000000000000" pitchFamily="2" charset="2"/>
              <a:buChar char="Ø"/>
            </a:pPr>
            <a:endParaRPr lang="en-GB"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300" dirty="0" smtClean="0">
                <a:latin typeface="Arial" panose="020B0604020202020204" pitchFamily="34" charset="0"/>
                <a:cs typeface="Arial" panose="020B0604020202020204" pitchFamily="34" charset="0"/>
              </a:rPr>
              <a:t>Additionally, firms tend to relocate to developing countries so that they can avoid environmental regulations. This means FDI could result in high levels of pollution, ecological destruction, and greenhouse gas emissions. </a:t>
            </a:r>
          </a:p>
          <a:p>
            <a:pPr marL="742950" lvl="1" indent="-285750">
              <a:buFont typeface="Wingdings" panose="05000000000000000000" pitchFamily="2" charset="2"/>
              <a:buChar char="Ø"/>
            </a:pPr>
            <a:endParaRPr lang="en-GB" sz="1300" dirty="0">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pPr>
            <a:r>
              <a:rPr lang="en-GB" sz="1300" dirty="0" smtClean="0">
                <a:latin typeface="Arial" panose="020B0604020202020204" pitchFamily="34" charset="0"/>
                <a:cs typeface="Arial" panose="020B0604020202020204" pitchFamily="34" charset="0"/>
              </a:rPr>
              <a:t>Multinational firms are likely to be more competitive than your country’s domestic firms. As a result, your domestic firms may lose out and be forced to shut down due to economic pressure from foreign firms. </a:t>
            </a:r>
            <a:endParaRPr lang="en-GB"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3795785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066130"/>
          </a:xfrm>
        </p:spPr>
        <p:txBody>
          <a:bodyPr>
            <a:noAutofit/>
          </a:bodyPr>
          <a:lstStyle/>
          <a:p>
            <a:r>
              <a:rPr lang="en-US" sz="1400" b="1" dirty="0"/>
              <a:t>International </a:t>
            </a:r>
            <a:r>
              <a:rPr lang="en-US" sz="1400" b="1" dirty="0"/>
              <a:t>b</a:t>
            </a:r>
            <a:r>
              <a:rPr lang="en-US" sz="1400" b="1" dirty="0" smtClean="0"/>
              <a:t>ank </a:t>
            </a:r>
            <a:r>
              <a:rPr lang="en-US" sz="1400" b="1" dirty="0"/>
              <a:t>L</a:t>
            </a:r>
            <a:r>
              <a:rPr lang="en-US" sz="1400" b="1" dirty="0" smtClean="0"/>
              <a:t>oans </a:t>
            </a:r>
            <a:r>
              <a:rPr lang="en-US" sz="1400" b="1" dirty="0"/>
              <a:t>and </a:t>
            </a:r>
            <a:r>
              <a:rPr lang="en-US" sz="1400" b="1" dirty="0"/>
              <a:t>p</a:t>
            </a:r>
            <a:r>
              <a:rPr lang="en-US" sz="1400" b="1" dirty="0" smtClean="0"/>
              <a:t>ortfolio </a:t>
            </a:r>
            <a:r>
              <a:rPr lang="en-US" sz="1400" b="1" dirty="0"/>
              <a:t>i</a:t>
            </a:r>
            <a:r>
              <a:rPr lang="en-US" sz="1400" b="1" dirty="0" smtClean="0"/>
              <a:t>nvestments </a:t>
            </a:r>
            <a:r>
              <a:rPr lang="en-US" sz="1400" b="1" dirty="0"/>
              <a:t>– International bank loans are when banks in one country supply loans to individuals in another country, while international portfolio investments are when investors in one country buy shares in a firm located in another country. These are the world’s main private financial flows that do not include FDI. </a:t>
            </a:r>
          </a:p>
        </p:txBody>
      </p:sp>
      <p:sp>
        <p:nvSpPr>
          <p:cNvPr id="3" name="Rectangle 2"/>
          <p:cNvSpPr/>
          <p:nvPr/>
        </p:nvSpPr>
        <p:spPr>
          <a:xfrm>
            <a:off x="0" y="1916832"/>
            <a:ext cx="4545616" cy="2462213"/>
          </a:xfrm>
          <a:prstGeom prst="rect">
            <a:avLst/>
          </a:prstGeom>
        </p:spPr>
        <p:txBody>
          <a:bodyPr wrap="square">
            <a:spAutoFit/>
          </a:bodyPr>
          <a:lstStyle/>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These private financial flows could be key sources of capital. Your domestic firms need capital in order to innovate and compete in both domestic and international markets.</a:t>
            </a:r>
          </a:p>
          <a:p>
            <a:pPr marL="742950" lvl="1" indent="-285750">
              <a:buFont typeface="Wingdings" panose="05000000000000000000" pitchFamily="2" charset="2"/>
              <a:buChar char="Ø"/>
              <a:defRPr/>
            </a:pPr>
            <a:endParaRPr lang="en-US" sz="1400" kern="0" dirty="0">
              <a:solidFill>
                <a:schemeClr val="accent3"/>
              </a:solidFill>
              <a:latin typeface="Arial" panose="020B0604020202020204" pitchFamily="34" charset="0"/>
              <a:cs typeface="Arial" panose="020B0604020202020204" pitchFamily="34" charset="0"/>
            </a:endParaRPr>
          </a:p>
          <a:p>
            <a:pPr marL="742950" lvl="1" indent="-285750">
              <a:buFont typeface="Wingdings" panose="05000000000000000000" pitchFamily="2" charset="2"/>
              <a:buChar char="Ø"/>
              <a:defRPr/>
            </a:pPr>
            <a:r>
              <a:rPr lang="en-US" sz="1400" kern="0" dirty="0" smtClean="0">
                <a:solidFill>
                  <a:schemeClr val="accent3"/>
                </a:solidFill>
                <a:latin typeface="Arial" panose="020B0604020202020204" pitchFamily="34" charset="0"/>
                <a:cs typeface="Arial" panose="020B0604020202020204" pitchFamily="34" charset="0"/>
              </a:rPr>
              <a:t>These loans will be condition-free. This means your firms will be free to utilize these sources of capital however they wish, maximizing local input on where the capital should go (in contrast to official financial flows).</a:t>
            </a:r>
            <a:endParaRPr lang="en-US" sz="1400" kern="0" dirty="0">
              <a:solidFill>
                <a:schemeClr val="accent3"/>
              </a:solidFill>
              <a:latin typeface="Arial" panose="020B0604020202020204" pitchFamily="34" charset="0"/>
              <a:cs typeface="Arial" panose="020B0604020202020204" pitchFamily="34" charset="0"/>
            </a:endParaRPr>
          </a:p>
        </p:txBody>
      </p:sp>
      <p:sp>
        <p:nvSpPr>
          <p:cNvPr id="4" name="Rectangle 3"/>
          <p:cNvSpPr/>
          <p:nvPr/>
        </p:nvSpPr>
        <p:spPr>
          <a:xfrm>
            <a:off x="4545616" y="1916832"/>
            <a:ext cx="4346864" cy="4154984"/>
          </a:xfrm>
          <a:prstGeom prst="rect">
            <a:avLst/>
          </a:prstGeom>
        </p:spPr>
        <p:txBody>
          <a:bodyPr wrap="square">
            <a:spAutoFit/>
          </a:bodyPr>
          <a:lstStyle/>
          <a:p>
            <a:pPr marL="628650" lvl="1" indent="-1714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These two forms of private financial flows are known for their volatility. Foreign investors seem to follow a pattern of becoming enthralled with, and then frightened by, prospects in developing countries. For example, a cycle of strong financial inflows followed by extremely rapid exits of capital contributed to a painful economic crisis during 1994-95 in Mexico. </a:t>
            </a:r>
          </a:p>
          <a:p>
            <a:pPr marL="628650" lvl="1" indent="-171450">
              <a:buFont typeface="Wingdings" panose="05000000000000000000" pitchFamily="2" charset="2"/>
              <a:buChar char="Ø"/>
            </a:pPr>
            <a:endParaRPr lang="en-US" sz="1400" dirty="0" smtClean="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r>
              <a:rPr lang="en-US" sz="1400" dirty="0" smtClean="0">
                <a:latin typeface="Arial" panose="020B0604020202020204" pitchFamily="34" charset="0"/>
                <a:cs typeface="Arial" panose="020B0604020202020204" pitchFamily="34" charset="0"/>
              </a:rPr>
              <a:t>This strategy may also involve you implementing high interest rates in order to attract foreign investment. In the long-term, this could make your domestic firms dependent upon these banks and individuals because of debt. Overall, private financial flows may actively stunt prospects for economic growth in the future. </a:t>
            </a:r>
            <a:endParaRPr lang="en-US" sz="1400" dirty="0">
              <a:latin typeface="Arial" panose="020B0604020202020204" pitchFamily="34" charset="0"/>
              <a:cs typeface="Arial" panose="020B0604020202020204" pitchFamily="34" charset="0"/>
            </a:endParaRPr>
          </a:p>
          <a:p>
            <a:pPr marL="628650" lvl="1" indent="-171450">
              <a:buFont typeface="Wingdings" panose="05000000000000000000" pitchFamily="2" charset="2"/>
              <a:buChar char="Ø"/>
            </a:pPr>
            <a:endParaRPr lang="en-US"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4622986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1">
      <a:dk1>
        <a:srgbClr val="FFFFFF"/>
      </a:dk1>
      <a:lt1>
        <a:srgbClr val="FFFFFF"/>
      </a:lt1>
      <a:dk2>
        <a:srgbClr val="1F497D"/>
      </a:dk2>
      <a:lt2>
        <a:srgbClr val="EEECE1"/>
      </a:lt2>
      <a:accent1>
        <a:srgbClr val="3EB959"/>
      </a:accent1>
      <a:accent2>
        <a:srgbClr val="C4BE59"/>
      </a:accent2>
      <a:accent3>
        <a:srgbClr val="FFFFFF"/>
      </a:accent3>
      <a:accent4>
        <a:srgbClr val="3EB959"/>
      </a:accent4>
      <a:accent5>
        <a:srgbClr val="0E5889"/>
      </a:accent5>
      <a:accent6>
        <a:srgbClr val="FFFFFF"/>
      </a:accent6>
      <a:hlink>
        <a:srgbClr val="C4BE59"/>
      </a:hlink>
      <a:folHlink>
        <a:srgbClr val="C4BE59"/>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1462</TotalTime>
  <Words>2508</Words>
  <Application>Microsoft Office PowerPoint</Application>
  <PresentationFormat>On-screen Show (4:3)</PresentationFormat>
  <Paragraphs>90</Paragraphs>
  <Slides>11</Slides>
  <Notes>0</Notes>
  <HiddenSlides>0</HiddenSlides>
  <MMClips>0</MMClips>
  <ScaleCrop>false</ScaleCrop>
  <HeadingPairs>
    <vt:vector size="4" baseType="variant">
      <vt:variant>
        <vt:lpstr>Theme</vt:lpstr>
      </vt:variant>
      <vt:variant>
        <vt:i4>2</vt:i4>
      </vt:variant>
      <vt:variant>
        <vt:lpstr>Slide Titles</vt:lpstr>
      </vt:variant>
      <vt:variant>
        <vt:i4>11</vt:i4>
      </vt:variant>
    </vt:vector>
  </HeadingPairs>
  <TitlesOfParts>
    <vt:vector size="13" baseType="lpstr">
      <vt:lpstr>Office Theme</vt:lpstr>
      <vt:lpstr>Custom Design</vt:lpstr>
      <vt:lpstr>PowerPoint Presentation</vt:lpstr>
      <vt:lpstr>PowerPoint Presentation</vt:lpstr>
      <vt:lpstr>Import-Substituting Industrialization – ISI is a national development strategy that avoids industrialized international economic linkages in order to focus on domestic production. This approach uses high tariffs, subsidies, and other protectionist measures to forego imported goods and services in favor of developing ‘national champion’ firms. </vt:lpstr>
      <vt:lpstr>International Commodity Cartel – ICCs are groupings of developing-country governments that try to control the supply of a raw material or agricultural product on world markets in order to drive up prices and maximize revenues. In this case, you would attempt to establish an ICC for diamonds with other African countries.</vt:lpstr>
      <vt:lpstr>International Commodity Agreement– An ICA is an international agreement on the supply and price of a specific commodity. Here, the goal is not to maximize prices, but rather to establish an acceptable, consistent price that your developing country can rely on for economic development.</vt:lpstr>
      <vt:lpstr>Export-led Growth – ELG is a strategy that argues international economic linkages present important opportunities for development. You would switch preference for government credit and foreign currency from firms producing for local markets to firms producing for export markets. </vt:lpstr>
      <vt:lpstr>PowerPoint Presentation</vt:lpstr>
      <vt:lpstr>Promote Foreign Direct Investment – This is when an enterprise (usually an MNE) in one country moves capital to another country with the intention of establishing an on-going business presence. FDI is a long-term economic linkage between states.</vt:lpstr>
      <vt:lpstr>International bank Loans and portfolio investments – International bank loans are when banks in one country supply loans to individuals in another country, while international portfolio investments are when investors in one country buy shares in a firm located in another country. These are the world’s main private financial flows that do not include FDI. </vt:lpstr>
      <vt:lpstr>Seek Official Development Assistance – This is a bilateral, official financial flow. An ODA is a provision by a donor government to a developing country of grants or loans with highly favorable repayment terms (for example, 50 years to repay, at 1 per cent interest). </vt:lpstr>
      <vt:lpstr>Approach multilateral institutions – Organizations such as the World Bank and International Monetary Fund make loans to developing countries with near-market interest rates and repayment periods, to help those countries meet short-term cash needs or pursue big development projects. </vt:lpstr>
    </vt:vector>
  </TitlesOfParts>
  <Company>Macmillan Publishing Ltd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Zimmerman, Lauren</dc:creator>
  <cp:lastModifiedBy>Zimmerman, Lauren</cp:lastModifiedBy>
  <cp:revision>57</cp:revision>
  <dcterms:created xsi:type="dcterms:W3CDTF">2015-02-02T15:42:32Z</dcterms:created>
  <dcterms:modified xsi:type="dcterms:W3CDTF">2016-03-04T16:11:48Z</dcterms:modified>
</cp:coreProperties>
</file>