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notesMasterIdLst>
    <p:notesMasterId r:id="rId15"/>
  </p:notesMasterIdLst>
  <p:sldIdLst>
    <p:sldId id="256" r:id="rId3"/>
    <p:sldId id="257" r:id="rId4"/>
    <p:sldId id="258" r:id="rId5"/>
    <p:sldId id="259" r:id="rId6"/>
    <p:sldId id="260" r:id="rId7"/>
    <p:sldId id="261" r:id="rId8"/>
    <p:sldId id="262" r:id="rId9"/>
    <p:sldId id="263" r:id="rId10"/>
    <p:sldId id="265" r:id="rId11"/>
    <p:sldId id="266" r:id="rId12"/>
    <p:sldId id="267" r:id="rId13"/>
    <p:sldId id="268"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Zimmerman, Lauren" initials="LZ"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BE59"/>
    <a:srgbClr val="0E58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18" d="100"/>
          <a:sy n="118" d="100"/>
        </p:scale>
        <p:origin x="-1434" y="-48"/>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viewProps" Target="view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C66C54F-B3BD-47ED-871F-0724316A0B06}" type="datetimeFigureOut">
              <a:rPr lang="en-GB" smtClean="0"/>
              <a:t>12/02/2015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14B535-9E30-44ED-8EF2-879C0D319085}" type="slidenum">
              <a:rPr lang="en-GB" smtClean="0"/>
              <a:t>‹#›</a:t>
            </a:fld>
            <a:endParaRPr lang="en-GB"/>
          </a:p>
        </p:txBody>
      </p:sp>
    </p:spTree>
    <p:extLst>
      <p:ext uri="{BB962C8B-B14F-4D97-AF65-F5344CB8AC3E}">
        <p14:creationId xmlns:p14="http://schemas.microsoft.com/office/powerpoint/2010/main" val="4291336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7" name="TextBox 6"/>
          <p:cNvSpPr txBox="1"/>
          <p:nvPr userDrawn="1"/>
        </p:nvSpPr>
        <p:spPr>
          <a:xfrm>
            <a:off x="971600" y="1844824"/>
            <a:ext cx="727280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In this exercise, you will face a complicated decision with grave consequences. Some of these decisions are genuine historical dilemmas that world leaders have faced. Others are possible dilemmas that have not arisen but that you can grapple with using the tools and understanding you acquired reading this chapter. When you have settled on a response to each scenario, click on your decision. When you do, you will be brought to a discussion of the pros and cons of your decision. Choose wisely!</a:t>
            </a:r>
          </a:p>
          <a:p>
            <a:endParaRPr lang="en-GB" dirty="0"/>
          </a:p>
        </p:txBody>
      </p:sp>
      <p:sp>
        <p:nvSpPr>
          <p:cNvPr id="8" name="TextBox 7">
            <a:hlinkClick r:id="rId2" action="ppaction://hlinksldjump"/>
          </p:cNvPr>
          <p:cNvSpPr txBox="1"/>
          <p:nvPr userDrawn="1"/>
        </p:nvSpPr>
        <p:spPr>
          <a:xfrm>
            <a:off x="3114401" y="5823628"/>
            <a:ext cx="3495675"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dirty="0">
                <a:solidFill>
                  <a:schemeClr val="accent3"/>
                </a:solidFill>
              </a:rPr>
              <a:t>Decide!</a:t>
            </a:r>
          </a:p>
        </p:txBody>
      </p:sp>
      <p:sp>
        <p:nvSpPr>
          <p:cNvPr id="3" name="TextBox 2"/>
          <p:cNvSpPr txBox="1"/>
          <p:nvPr userDrawn="1"/>
        </p:nvSpPr>
        <p:spPr>
          <a:xfrm>
            <a:off x="1691680" y="116632"/>
            <a:ext cx="5400600" cy="646331"/>
          </a:xfrm>
          <a:prstGeom prst="rect">
            <a:avLst/>
          </a:prstGeom>
          <a:noFill/>
        </p:spPr>
        <p:txBody>
          <a:bodyPr wrap="square" rtlCol="0">
            <a:spAutoFit/>
          </a:bodyPr>
          <a:lstStyle/>
          <a:p>
            <a:pPr algn="ctr"/>
            <a:r>
              <a:rPr lang="en-GB" sz="3600" dirty="0" smtClean="0">
                <a:solidFill>
                  <a:srgbClr val="C4BE59"/>
                </a:solidFill>
                <a:latin typeface="Arial" panose="020B0604020202020204" pitchFamily="34" charset="0"/>
                <a:cs typeface="Arial" panose="020B0604020202020204" pitchFamily="34" charset="0"/>
              </a:rPr>
              <a:t>Pivotal Decisions</a:t>
            </a:r>
            <a:endParaRPr lang="en-GB" sz="3600" dirty="0">
              <a:solidFill>
                <a:srgbClr val="C4BE59"/>
              </a:solidFill>
              <a:latin typeface="Arial" panose="020B0604020202020204" pitchFamily="34" charset="0"/>
              <a:cs typeface="Arial" panose="020B0604020202020204" pitchFamily="34" charset="0"/>
            </a:endParaRPr>
          </a:p>
        </p:txBody>
      </p:sp>
      <p:sp>
        <p:nvSpPr>
          <p:cNvPr id="9" name="TextBox 8"/>
          <p:cNvSpPr txBox="1"/>
          <p:nvPr userDrawn="1"/>
        </p:nvSpPr>
        <p:spPr>
          <a:xfrm>
            <a:off x="2267744" y="1124744"/>
            <a:ext cx="4248472" cy="400110"/>
          </a:xfrm>
          <a:prstGeom prst="rect">
            <a:avLst/>
          </a:prstGeom>
          <a:noFill/>
        </p:spPr>
        <p:txBody>
          <a:bodyPr wrap="square" rtlCol="0">
            <a:spAutoFit/>
          </a:bodyPr>
          <a:lstStyle/>
          <a:p>
            <a:endParaRPr lang="en-GB" sz="2000"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7322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FE1056-96BD-4168-8A15-C685D08555E2}" type="datetimeFigureOut">
              <a:rPr lang="en-GB" smtClean="0"/>
              <a:t>12/02/2015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2938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FE1056-96BD-4168-8A15-C685D08555E2}" type="datetimeFigureOut">
              <a:rPr lang="en-GB" smtClean="0"/>
              <a:t>12/02/2015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6843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E1056-96BD-4168-8A15-C685D08555E2}" type="datetimeFigureOut">
              <a:rPr lang="en-GB" smtClean="0"/>
              <a:t>12/02/2015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047853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12/02/2015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218523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12/02/2015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753536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12/02/2015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18001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12/02/2015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5717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D 1">
    <p:spTree>
      <p:nvGrpSpPr>
        <p:cNvPr id="1" name=""/>
        <p:cNvGrpSpPr/>
        <p:nvPr/>
      </p:nvGrpSpPr>
      <p:grpSpPr>
        <a:xfrm>
          <a:off x="0" y="0"/>
          <a:ext cx="0" cy="0"/>
          <a:chOff x="0" y="0"/>
          <a:chExt cx="0" cy="0"/>
        </a:xfrm>
      </p:grpSpPr>
      <p:sp>
        <p:nvSpPr>
          <p:cNvPr id="5" name="TextBox 4"/>
          <p:cNvSpPr txBox="1"/>
          <p:nvPr userDrawn="1"/>
        </p:nvSpPr>
        <p:spPr>
          <a:xfrm>
            <a:off x="2418211" y="266745"/>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1</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914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D 2">
    <p:spTree>
      <p:nvGrpSpPr>
        <p:cNvPr id="1" name=""/>
        <p:cNvGrpSpPr/>
        <p:nvPr/>
      </p:nvGrpSpPr>
      <p:grpSpPr>
        <a:xfrm>
          <a:off x="0" y="0"/>
          <a:ext cx="0" cy="0"/>
          <a:chOff x="0" y="0"/>
          <a:chExt cx="0" cy="0"/>
        </a:xfrm>
      </p:grpSpPr>
      <p:sp>
        <p:nvSpPr>
          <p:cNvPr id="5" name="TextBox 4"/>
          <p:cNvSpPr txBox="1"/>
          <p:nvPr userDrawn="1"/>
        </p:nvSpPr>
        <p:spPr>
          <a:xfrm>
            <a:off x="2427012" y="266745"/>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2</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524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s and Cons for PD 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51520" y="5910136"/>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3" name="TextBox 12">
            <a:hlinkClick r:id="rId3" action="ppaction://hlinksldjump"/>
          </p:cNvPr>
          <p:cNvSpPr txBox="1"/>
          <p:nvPr userDrawn="1"/>
        </p:nvSpPr>
        <p:spPr>
          <a:xfrm>
            <a:off x="5243406" y="5908502"/>
            <a:ext cx="3361041"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Onto the next Pivotal Decision!</a:t>
            </a: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726854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s and Cons for PD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843808" y="5913086"/>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16303180"/>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12/02/2015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15800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12/02/2015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99968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FE1056-96BD-4168-8A15-C685D08555E2}" type="datetimeFigureOut">
              <a:rPr lang="en-GB" smtClean="0"/>
              <a:t>12/02/2015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42337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PROS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CONS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FE1056-96BD-4168-8A15-C685D08555E2}" type="datetimeFigureOut">
              <a:rPr lang="en-GB" smtClean="0"/>
              <a:t>12/02/2015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802993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588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71"/>
            <a:ext cx="8229600" cy="1066130"/>
          </a:xfrm>
          <a:prstGeom prst="rect">
            <a:avLst/>
          </a:prstGeom>
        </p:spPr>
        <p:txBody>
          <a:bodyPr vert="horz" lIns="91440" tIns="45720" rIns="91440" bIns="45720" rtlCol="0" anchor="ctr">
            <a:normAutofit/>
          </a:bodyPr>
          <a:lstStyle/>
          <a:p>
            <a:r>
              <a:rPr lang="en-US" sz="3600" dirty="0" smtClean="0">
                <a:solidFill>
                  <a:srgbClr val="C4BE59"/>
                </a:solidFill>
                <a:effectLst/>
                <a:latin typeface="Arial" panose="020B0604020202020204" pitchFamily="34" charset="0"/>
                <a:cs typeface="Arial" panose="020B0604020202020204" pitchFamily="34" charset="0"/>
              </a:rPr>
              <a:t>Pivotal Decisions</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36900" marR="0" lvl="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a:pPr>
            <a:endParaRPr kumimoji="0" lang="en-US" sz="2400" b="0" i="0" u="none" strike="noStrike" kern="1200" cap="none" spc="0" normalizeH="0" baseline="0" noProof="0" dirty="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BBFAC-329E-4F7E-8628-D380D9F7EF13}" type="datetimeFigureOut">
              <a:rPr lang="en-GB" smtClean="0"/>
              <a:t>12/02/2015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28E46-6915-4E09-A890-54B53190746C}" type="slidenum">
              <a:rPr lang="en-GB" smtClean="0"/>
              <a:t>‹#›</a:t>
            </a:fld>
            <a:endParaRPr lang="en-GB"/>
          </a:p>
        </p:txBody>
      </p:sp>
      <p:sp>
        <p:nvSpPr>
          <p:cNvPr id="8" name="TextBox 7"/>
          <p:cNvSpPr txBox="1"/>
          <p:nvPr userDrawn="1"/>
        </p:nvSpPr>
        <p:spPr>
          <a:xfrm>
            <a:off x="2123728" y="980728"/>
            <a:ext cx="4968552"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3517829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8" r:id="rId3"/>
    <p:sldLayoutId id="2147483653" r:id="rId4"/>
    <p:sldLayoutId id="2147483679" r:id="rId5"/>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6900" marR="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1056-96BD-4168-8A15-C685D08555E2}" type="datetimeFigureOut">
              <a:rPr lang="en-GB" smtClean="0"/>
              <a:t>12/02/2015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F635-4A07-4A7A-8AE0-F665D740FDB7}" type="slidenum">
              <a:rPr lang="en-GB" smtClean="0"/>
              <a:t>‹#›</a:t>
            </a:fld>
            <a:endParaRPr lang="en-GB"/>
          </a:p>
        </p:txBody>
      </p:sp>
    </p:spTree>
    <p:extLst>
      <p:ext uri="{BB962C8B-B14F-4D97-AF65-F5344CB8AC3E}">
        <p14:creationId xmlns:p14="http://schemas.microsoft.com/office/powerpoint/2010/main" val="5206820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9.xml"/><Relationship Id="rId1" Type="http://schemas.openxmlformats.org/officeDocument/2006/relationships/slideLayout" Target="../slideLayouts/slideLayout3.xml"/><Relationship Id="rId5" Type="http://schemas.openxmlformats.org/officeDocument/2006/relationships/slide" Target="slide12.xml"/><Relationship Id="rId4" Type="http://schemas.openxmlformats.org/officeDocument/2006/relationships/slide" Target="slide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67744" y="908720"/>
            <a:ext cx="4506362" cy="369332"/>
          </a:xfrm>
          <a:prstGeom prst="rect">
            <a:avLst/>
          </a:prstGeom>
        </p:spPr>
        <p:txBody>
          <a:bodyPr wrap="none">
            <a:spAutoFit/>
          </a:bodyPr>
          <a:lstStyle/>
          <a:p>
            <a:pPr lvl="0" algn="ctr"/>
            <a:r>
              <a:rPr lang="en-GB" b="1" dirty="0">
                <a:solidFill>
                  <a:srgbClr val="C4BE59"/>
                </a:solidFill>
                <a:latin typeface="Arial"/>
              </a:rPr>
              <a:t>Chapter </a:t>
            </a:r>
            <a:r>
              <a:rPr lang="en-GB" b="1" dirty="0" smtClean="0">
                <a:solidFill>
                  <a:srgbClr val="C4BE59"/>
                </a:solidFill>
                <a:latin typeface="Arial"/>
              </a:rPr>
              <a:t>6:Pathways </a:t>
            </a:r>
            <a:r>
              <a:rPr lang="en-GB" b="1" dirty="0">
                <a:solidFill>
                  <a:srgbClr val="C4BE59"/>
                </a:solidFill>
                <a:latin typeface="Arial"/>
              </a:rPr>
              <a:t>to Interstate Peace</a:t>
            </a:r>
          </a:p>
        </p:txBody>
      </p:sp>
    </p:spTree>
    <p:extLst>
      <p:ext uri="{BB962C8B-B14F-4D97-AF65-F5344CB8AC3E}">
        <p14:creationId xmlns:p14="http://schemas.microsoft.com/office/powerpoint/2010/main" val="1899100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08111"/>
          </a:xfrm>
        </p:spPr>
        <p:txBody>
          <a:bodyPr>
            <a:normAutofit fontScale="90000"/>
          </a:bodyPr>
          <a:lstStyle/>
          <a:p>
            <a:r>
              <a:rPr lang="en-GB" sz="2000" b="1" dirty="0"/>
              <a:t>Strengthen international institutions. Institutions such as the UN, the ICC, and the World Bank have been instrumental in promoting global peace and prosperity. The greater the influence of international institutions, the more peaceful the world will be</a:t>
            </a:r>
            <a:r>
              <a:rPr lang="en-GB" dirty="0"/>
              <a:t>. </a:t>
            </a:r>
          </a:p>
        </p:txBody>
      </p:sp>
      <p:sp>
        <p:nvSpPr>
          <p:cNvPr id="3" name="Rectangle 2"/>
          <p:cNvSpPr/>
          <p:nvPr/>
        </p:nvSpPr>
        <p:spPr>
          <a:xfrm>
            <a:off x="179512" y="1988840"/>
            <a:ext cx="4392488" cy="2246769"/>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International institutions have been effective in some situations, but generally struggle from an inability to enforce their rules. Strengthening such institutions may ameliorate the enforcement problem.</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This plan keeps the pursuit of world peace as a cooperative effort.</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Member states generally support the institutions of which they are a part, and thus will likely support your endeavor. </a:t>
            </a:r>
          </a:p>
        </p:txBody>
      </p:sp>
      <p:sp>
        <p:nvSpPr>
          <p:cNvPr id="4" name="Rectangle 3"/>
          <p:cNvSpPr/>
          <p:nvPr/>
        </p:nvSpPr>
        <p:spPr>
          <a:xfrm>
            <a:off x="4572000" y="1973074"/>
            <a:ext cx="4572000" cy="3970318"/>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Member states may balk at what they see as a further reduction of their sovereign power (as any increase in collective power can be seen as requiring a decrease in individual power).</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Strengthening international institutions may mean exacerbating their flaws, such as the disproportionate power of leading states or the controversies surrounding IMF loans (see chapter 8</a:t>
            </a:r>
            <a:r>
              <a:rPr kumimoji="0" lang="en-US" sz="14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 and</a:t>
            </a:r>
            <a:r>
              <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 10 for more details).</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International institutions have faced criticism for being ineffective. Much of this inefficacy will likely remain even if the institutions are strengthened.</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Non-member states and rogue states will be even further outside the reach of the international community if you focus efforts on organizations that have no power over them.</a:t>
            </a:r>
          </a:p>
        </p:txBody>
      </p:sp>
    </p:spTree>
    <p:extLst>
      <p:ext uri="{BB962C8B-B14F-4D97-AF65-F5344CB8AC3E}">
        <p14:creationId xmlns:p14="http://schemas.microsoft.com/office/powerpoint/2010/main" val="10439347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Promote democracy worldwide and work toward a global community of democratic nations. Commit the UN to protecting democracies from non-democracies. Consider pro-democracy measures such as only allowing democracies or countries transitioning toward democracy onto the Security Council. Commit UN resources to helping fledgling democracies develop.</a:t>
            </a:r>
            <a:endParaRPr lang="en-GB" dirty="0"/>
          </a:p>
        </p:txBody>
      </p:sp>
      <p:sp>
        <p:nvSpPr>
          <p:cNvPr id="3" name="TextBox 2"/>
          <p:cNvSpPr txBox="1"/>
          <p:nvPr/>
        </p:nvSpPr>
        <p:spPr>
          <a:xfrm>
            <a:off x="251520" y="2033951"/>
            <a:ext cx="4320480" cy="1769715"/>
          </a:xfrm>
          <a:prstGeom prst="rect">
            <a:avLst/>
          </a:prstGeom>
          <a:noFill/>
        </p:spPr>
        <p:txBody>
          <a:bodyPr wrap="square" rtlCol="0">
            <a:spAutoFit/>
          </a:bodyPr>
          <a:lstStyle/>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Thus far the democratic peace theory seems to hold water, so if you are able to successfully spread democracy you may spread peace.</a:t>
            </a:r>
          </a:p>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Most of the world’s leading powers are democratic, so you will have many powerful allies.</a:t>
            </a:r>
          </a:p>
          <a:p>
            <a:endParaRPr lang="en-GB"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4572000" y="2033951"/>
            <a:ext cx="4355976" cy="4139595"/>
          </a:xfrm>
          <a:prstGeom prst="rect">
            <a:avLst/>
          </a:prstGeom>
        </p:spPr>
        <p:txBody>
          <a:bodyPr wrap="square">
            <a:spAutoFit/>
          </a:bodyPr>
          <a:lstStyle/>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Powerful undemocratic countries, such as China and Russia, will likely strongly oppose this measure.</a:t>
            </a:r>
          </a:p>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Non-democracies throughout the UN, from the strongest to the weakest, will seriously object to the UN electing to side with democracies against non-democracies in all situations. They will oppose the measure and, if it does pass, likely fail to fulfill their commitments to it.</a:t>
            </a:r>
          </a:p>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Too many pro-democracy measures could drive non-democracies out of the United Nations, undermining global peace efforts. </a:t>
            </a:r>
          </a:p>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Committing UN resources to development will be difficult and extremely costly</a:t>
            </a:r>
            <a:r>
              <a:rPr lang="en-US" sz="1300" dirty="0" smtClean="0">
                <a:solidFill>
                  <a:schemeClr val="accent3"/>
                </a:solidFill>
                <a:latin typeface="Arial" panose="020B0604020202020204" pitchFamily="34" charset="0"/>
                <a:cs typeface="Arial" panose="020B0604020202020204" pitchFamily="34" charset="0"/>
              </a:rPr>
              <a:t>.</a:t>
            </a:r>
          </a:p>
          <a:p>
            <a:pPr marL="742950" lvl="1" indent="-285750">
              <a:buFont typeface="Wingdings" panose="05000000000000000000" pitchFamily="2" charset="2"/>
              <a:buChar char="Ø"/>
            </a:pPr>
            <a:r>
              <a:rPr lang="en-US" sz="1300" dirty="0">
                <a:solidFill>
                  <a:schemeClr val="accent3"/>
                </a:solidFill>
                <a:latin typeface="Arial" panose="020B0604020202020204" pitchFamily="34" charset="0"/>
                <a:cs typeface="Arial" panose="020B0604020202020204" pitchFamily="34" charset="0"/>
              </a:rPr>
              <a:t>Spreading democracy is very difficult, and the UN may not have the tools necessary to do it (assuming it is even doable).</a:t>
            </a:r>
          </a:p>
          <a:p>
            <a:pPr marL="742950" lvl="1"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v"/>
            </a:pPr>
            <a:endParaRPr lang="en-US" sz="1400" dirty="0"/>
          </a:p>
          <a:p>
            <a:pPr marL="628650" lvl="1" indent="-171450">
              <a:buFont typeface="Wingdings" panose="05000000000000000000" pitchFamily="2" charset="2"/>
              <a:buChar char="v"/>
            </a:pPr>
            <a:endParaRPr lang="en-US" sz="1400" dirty="0"/>
          </a:p>
        </p:txBody>
      </p:sp>
    </p:spTree>
    <p:extLst>
      <p:ext uri="{BB962C8B-B14F-4D97-AF65-F5344CB8AC3E}">
        <p14:creationId xmlns:p14="http://schemas.microsoft.com/office/powerpoint/2010/main" val="11631103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600" b="1" dirty="0"/>
              <a:t>Encourage the growth of national and international peace movements and peace-promoting NGOs. Facilitate international collaboration between various organizations and movements. Work with member states to promote the growth of national peace organizations and movements. Pressure states with prohibitive laws to open their legal systems to peaceful movements.</a:t>
            </a:r>
            <a:endParaRPr lang="en-GB" sz="1600" dirty="0"/>
          </a:p>
        </p:txBody>
      </p:sp>
      <p:sp>
        <p:nvSpPr>
          <p:cNvPr id="4" name="Rectangle 3"/>
          <p:cNvSpPr/>
          <p:nvPr/>
        </p:nvSpPr>
        <p:spPr>
          <a:xfrm>
            <a:off x="251520" y="1988840"/>
            <a:ext cx="4320480" cy="2677656"/>
          </a:xfrm>
          <a:prstGeom prst="rect">
            <a:avLst/>
          </a:prstGeom>
        </p:spPr>
        <p:txBody>
          <a:bodyPr wrap="square">
            <a:spAutoFit/>
          </a:bodyPr>
          <a:lstStyle/>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Peace movements can be very effective at pressuring governments to pursue peace over war.</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This plan would foster international cooperation at a non-governmental level, which can be a major boon to peace efforts.</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If your efforts do somehow entirely succeed, you will have truly opened the world to international peace movements in a way that will have a serious long-term impact for world peace.</a:t>
            </a:r>
          </a:p>
        </p:txBody>
      </p:sp>
      <p:sp>
        <p:nvSpPr>
          <p:cNvPr id="6" name="Rectangle 5"/>
          <p:cNvSpPr/>
          <p:nvPr/>
        </p:nvSpPr>
        <p:spPr>
          <a:xfrm>
            <a:off x="4572000" y="1987039"/>
            <a:ext cx="4427984" cy="3108543"/>
          </a:xfrm>
          <a:prstGeom prst="rect">
            <a:avLst/>
          </a:prstGeom>
        </p:spPr>
        <p:txBody>
          <a:bodyPr wrap="square">
            <a:spAutoFit/>
          </a:bodyPr>
          <a:lstStyle/>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In </a:t>
            </a:r>
            <a:r>
              <a:rPr lang="en-US" sz="1400" dirty="0">
                <a:solidFill>
                  <a:schemeClr val="accent3"/>
                </a:solidFill>
                <a:latin typeface="Arial" panose="020B0604020202020204" pitchFamily="34" charset="0"/>
                <a:cs typeface="Arial" panose="020B0604020202020204" pitchFamily="34" charset="0"/>
              </a:rPr>
              <a:t>many of the world’s most bellicose states, peace organizations and movements are subject to draconian repression.</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The United Nations lacks the power to truly pressure states to open their legal systems to peaceful civilian movements.</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The United Nations lacks the ability to really influence member states’ domestic laws in general, even in states with open, peaceful societies.</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While peace movements </a:t>
            </a:r>
            <a:r>
              <a:rPr lang="en-US" sz="1400" i="1" dirty="0">
                <a:solidFill>
                  <a:schemeClr val="accent3"/>
                </a:solidFill>
                <a:latin typeface="Arial" panose="020B0604020202020204" pitchFamily="34" charset="0"/>
                <a:cs typeface="Arial" panose="020B0604020202020204" pitchFamily="34" charset="0"/>
              </a:rPr>
              <a:t>can </a:t>
            </a:r>
            <a:r>
              <a:rPr lang="en-US" sz="1400" dirty="0">
                <a:solidFill>
                  <a:schemeClr val="accent3"/>
                </a:solidFill>
                <a:latin typeface="Arial" panose="020B0604020202020204" pitchFamily="34" charset="0"/>
                <a:cs typeface="Arial" panose="020B0604020202020204" pitchFamily="34" charset="0"/>
              </a:rPr>
              <a:t>be effective, they do little to nothing much of the time.</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In sum, your plan is noble but overly ambitious and idealistic.</a:t>
            </a:r>
          </a:p>
        </p:txBody>
      </p:sp>
    </p:spTree>
    <p:extLst>
      <p:ext uri="{BB962C8B-B14F-4D97-AF65-F5344CB8AC3E}">
        <p14:creationId xmlns:p14="http://schemas.microsoft.com/office/powerpoint/2010/main" val="323225751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9512" y="1268760"/>
            <a:ext cx="4464496" cy="4662815"/>
          </a:xfrm>
          <a:prstGeom prst="rect">
            <a:avLst/>
          </a:prstGeom>
          <a:noFill/>
        </p:spPr>
        <p:txBody>
          <a:bodyPr wrap="square" rtlCol="0">
            <a:spAutoFit/>
          </a:bodyPr>
          <a:lstStyle/>
          <a:p>
            <a:pPr marL="171450" indent="-171450">
              <a:buFont typeface="Wingdings" panose="05000000000000000000" pitchFamily="2" charset="2"/>
              <a:buChar char="Ø"/>
            </a:pPr>
            <a:r>
              <a:rPr lang="en-US" sz="1100" dirty="0">
                <a:solidFill>
                  <a:schemeClr val="accent3"/>
                </a:solidFill>
                <a:latin typeface="Arial" panose="020B0604020202020204" pitchFamily="34" charset="0"/>
                <a:cs typeface="Arial" panose="020B0604020202020204" pitchFamily="34" charset="0"/>
              </a:rPr>
              <a:t>Imagine you are the Minister of National </a:t>
            </a:r>
            <a:r>
              <a:rPr lang="en-US" sz="1100" dirty="0" smtClean="0">
                <a:solidFill>
                  <a:schemeClr val="accent3"/>
                </a:solidFill>
                <a:latin typeface="Arial" panose="020B0604020202020204" pitchFamily="34" charset="0"/>
                <a:cs typeface="Arial" panose="020B0604020202020204" pitchFamily="34" charset="0"/>
              </a:rPr>
              <a:t>Defense </a:t>
            </a:r>
            <a:r>
              <a:rPr lang="en-US" sz="1100" dirty="0">
                <a:solidFill>
                  <a:schemeClr val="accent3"/>
                </a:solidFill>
                <a:latin typeface="Arial" panose="020B0604020202020204" pitchFamily="34" charset="0"/>
                <a:cs typeface="Arial" panose="020B0604020202020204" pitchFamily="34" charset="0"/>
              </a:rPr>
              <a:t>of Turkey. Greece, located right on Turkey’s northwestern border, is becoming rapidly more powerful. After a lengthy and devastating recession, its economy has fully recovered and is enjoying unprecedented growth and vitality. In addition to its economic growth, the government of Greece is pursuing a major military buildup. Your experts predict that within three years Greece will be the unquestioned power in Southeastern </a:t>
            </a:r>
            <a:r>
              <a:rPr lang="en-US" sz="1100" dirty="0" smtClean="0">
                <a:solidFill>
                  <a:schemeClr val="accent3"/>
                </a:solidFill>
                <a:latin typeface="Arial" panose="020B0604020202020204" pitchFamily="34" charset="0"/>
                <a:cs typeface="Arial" panose="020B0604020202020204" pitchFamily="34" charset="0"/>
              </a:rPr>
              <a:t>Europe and </a:t>
            </a:r>
            <a:r>
              <a:rPr lang="en-US" sz="1100" dirty="0">
                <a:solidFill>
                  <a:schemeClr val="accent3"/>
                </a:solidFill>
                <a:latin typeface="Arial" panose="020B0604020202020204" pitchFamily="34" charset="0"/>
                <a:cs typeface="Arial" panose="020B0604020202020204" pitchFamily="34" charset="0"/>
              </a:rPr>
              <a:t>a major player in Europe as a whole. What do you do?</a:t>
            </a:r>
          </a:p>
          <a:p>
            <a:pPr marL="171450" indent="-171450">
              <a:buFont typeface="Wingdings" panose="05000000000000000000" pitchFamily="2" charset="2"/>
              <a:buChar char="Ø"/>
            </a:pPr>
            <a:endParaRPr lang="en-US" sz="1100" b="1"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100" b="1" dirty="0">
                <a:solidFill>
                  <a:schemeClr val="accent3"/>
                </a:solidFill>
                <a:latin typeface="Arial" panose="020B0604020202020204" pitchFamily="34" charset="0"/>
                <a:cs typeface="Arial" panose="020B0604020202020204" pitchFamily="34" charset="0"/>
              </a:rPr>
              <a:t>Background information:</a:t>
            </a:r>
          </a:p>
          <a:p>
            <a:pPr marL="628650" lvl="1" indent="-171450">
              <a:buFont typeface="Wingdings" panose="05000000000000000000" pitchFamily="2" charset="2"/>
              <a:buChar char="Ø"/>
            </a:pPr>
            <a:r>
              <a:rPr lang="en-US" sz="1100" dirty="0">
                <a:solidFill>
                  <a:schemeClr val="accent3"/>
                </a:solidFill>
                <a:latin typeface="Arial" panose="020B0604020202020204" pitchFamily="34" charset="0"/>
                <a:cs typeface="Arial" panose="020B0604020202020204" pitchFamily="34" charset="0"/>
              </a:rPr>
              <a:t>Turkey has traditionally had a much larger military than Greece, with about six times the number of active personnel. In fact, Turkey is still considered the primary power in the region. However, Greece’s buildup will lead its army to surpass Turkey’s in size by 2020.</a:t>
            </a:r>
          </a:p>
          <a:p>
            <a:pPr marL="628650" lvl="1" indent="-171450">
              <a:buFont typeface="Wingdings" panose="05000000000000000000" pitchFamily="2" charset="2"/>
              <a:buChar char="Ø"/>
            </a:pPr>
            <a:r>
              <a:rPr lang="en-US" sz="1100" dirty="0">
                <a:solidFill>
                  <a:schemeClr val="accent3"/>
                </a:solidFill>
                <a:latin typeface="Arial" panose="020B0604020202020204" pitchFamily="34" charset="0"/>
                <a:cs typeface="Arial" panose="020B0604020202020204" pitchFamily="34" charset="0"/>
              </a:rPr>
              <a:t>Greece and Turkey receive much of their military aid from the same sources: France, Germany, Russia, the United States, and Israel. Greece has been importing substantially more during the buildup, which has raised prices for Turkish imports.</a:t>
            </a:r>
          </a:p>
          <a:p>
            <a:pPr marL="628650" lvl="1" indent="-171450">
              <a:buFont typeface="Wingdings" panose="05000000000000000000" pitchFamily="2" charset="2"/>
              <a:buChar char="Ø"/>
            </a:pPr>
            <a:r>
              <a:rPr lang="en-US" sz="1100" dirty="0">
                <a:solidFill>
                  <a:schemeClr val="accent3"/>
                </a:solidFill>
                <a:latin typeface="Arial" panose="020B0604020202020204" pitchFamily="34" charset="0"/>
                <a:cs typeface="Arial" panose="020B0604020202020204" pitchFamily="34" charset="0"/>
              </a:rPr>
              <a:t>Greece has expressed no hostility toward Turkey during the buildup. Greece claims it is simply doing what any country in its position </a:t>
            </a:r>
            <a:r>
              <a:rPr lang="en-US" sz="1100" dirty="0" smtClean="0">
                <a:solidFill>
                  <a:schemeClr val="accent3"/>
                </a:solidFill>
                <a:latin typeface="Arial" panose="020B0604020202020204" pitchFamily="34" charset="0"/>
                <a:cs typeface="Arial" panose="020B0604020202020204" pitchFamily="34" charset="0"/>
              </a:rPr>
              <a:t>would – </a:t>
            </a:r>
            <a:r>
              <a:rPr lang="en-US" sz="1100" dirty="0">
                <a:solidFill>
                  <a:schemeClr val="accent3"/>
                </a:solidFill>
                <a:latin typeface="Arial" panose="020B0604020202020204" pitchFamily="34" charset="0"/>
                <a:cs typeface="Arial" panose="020B0604020202020204" pitchFamily="34" charset="0"/>
              </a:rPr>
              <a:t>taking advantage of an economic boom to expand its influence and infusing the economy with government spending and military jobs</a:t>
            </a:r>
            <a:r>
              <a:rPr lang="en-US" sz="1100" dirty="0" smtClean="0">
                <a:solidFill>
                  <a:schemeClr val="accent3"/>
                </a:solidFill>
                <a:latin typeface="Arial" panose="020B0604020202020204" pitchFamily="34" charset="0"/>
                <a:cs typeface="Arial" panose="020B0604020202020204" pitchFamily="34" charset="0"/>
              </a:rPr>
              <a:t>.</a:t>
            </a:r>
          </a:p>
          <a:p>
            <a:pPr marL="628650" lvl="1" indent="-171450">
              <a:buFont typeface="Wingdings" panose="05000000000000000000" pitchFamily="2" charset="2"/>
              <a:buChar char="Ø"/>
            </a:pPr>
            <a:r>
              <a:rPr lang="en-US" sz="1100" dirty="0" smtClean="0">
                <a:solidFill>
                  <a:schemeClr val="accent3"/>
                </a:solidFill>
                <a:latin typeface="Arial" panose="020B0604020202020204" pitchFamily="34" charset="0"/>
                <a:cs typeface="Arial" panose="020B0604020202020204" pitchFamily="34" charset="0"/>
              </a:rPr>
              <a:t>What do you do?</a:t>
            </a:r>
            <a:endParaRPr lang="en-US" sz="1100" dirty="0">
              <a:solidFill>
                <a:schemeClr val="accent3"/>
              </a:solidFill>
              <a:latin typeface="Arial" panose="020B0604020202020204" pitchFamily="34" charset="0"/>
              <a:cs typeface="Arial" panose="020B0604020202020204" pitchFamily="34" charset="0"/>
            </a:endParaRPr>
          </a:p>
        </p:txBody>
      </p:sp>
      <p:sp>
        <p:nvSpPr>
          <p:cNvPr id="3" name="TextBox 2"/>
          <p:cNvSpPr txBox="1"/>
          <p:nvPr/>
        </p:nvSpPr>
        <p:spPr>
          <a:xfrm>
            <a:off x="4613767" y="1268760"/>
            <a:ext cx="4248472" cy="5170646"/>
          </a:xfrm>
          <a:prstGeom prst="rect">
            <a:avLst/>
          </a:prstGeom>
          <a:noFill/>
        </p:spPr>
        <p:txBody>
          <a:bodyPr wrap="square" rtlCol="0">
            <a:spAutoFit/>
          </a:bodyPr>
          <a:lstStyle/>
          <a:p>
            <a:pPr marL="171450" lvl="0" indent="-171450">
              <a:buFont typeface="Wingdings" panose="05000000000000000000" pitchFamily="2" charset="2"/>
              <a:buChar char="Ø"/>
            </a:pPr>
            <a:r>
              <a:rPr lang="en-US" sz="1100" dirty="0">
                <a:solidFill>
                  <a:schemeClr val="accent3"/>
                </a:solidFill>
                <a:latin typeface="Arial" panose="020B0604020202020204" pitchFamily="34" charset="0"/>
                <a:cs typeface="Arial" panose="020B0604020202020204" pitchFamily="34" charset="0"/>
                <a:hlinkClick r:id="rId2" action="ppaction://hlinksldjump"/>
              </a:rPr>
              <a:t>Build up Turkey’s military as well</a:t>
            </a:r>
            <a:r>
              <a:rPr lang="en-US" sz="1100" dirty="0">
                <a:solidFill>
                  <a:schemeClr val="accent3"/>
                </a:solidFill>
                <a:latin typeface="Arial" panose="020B0604020202020204" pitchFamily="34" charset="0"/>
                <a:cs typeface="Arial" panose="020B0604020202020204" pitchFamily="34" charset="0"/>
              </a:rPr>
              <a:t>. Greece’s intentions may be harmless, but it is better to be safe than sorry. Plus, any rise in Greek regional influence means a loss of Turkish influence. Maintain Turkish power and influence at all costs.</a:t>
            </a:r>
          </a:p>
          <a:p>
            <a:pPr marL="171450" lvl="0" indent="-171450">
              <a:buFont typeface="Wingdings" panose="05000000000000000000" pitchFamily="2" charset="2"/>
              <a:buChar char="Ø"/>
            </a:pPr>
            <a:endParaRPr lang="en-US" sz="1100" dirty="0">
              <a:solidFill>
                <a:schemeClr val="accent3"/>
              </a:solidFill>
              <a:latin typeface="Arial" panose="020B0604020202020204" pitchFamily="34" charset="0"/>
              <a:cs typeface="Arial" panose="020B0604020202020204" pitchFamily="34" charset="0"/>
            </a:endParaRPr>
          </a:p>
          <a:p>
            <a:pPr marL="171450" lvl="0" indent="-171450">
              <a:buFont typeface="Wingdings" panose="05000000000000000000" pitchFamily="2" charset="2"/>
              <a:buChar char="Ø"/>
            </a:pPr>
            <a:r>
              <a:rPr lang="en-US" sz="1100" dirty="0">
                <a:solidFill>
                  <a:schemeClr val="accent3"/>
                </a:solidFill>
                <a:latin typeface="Arial" panose="020B0604020202020204" pitchFamily="34" charset="0"/>
                <a:cs typeface="Arial" panose="020B0604020202020204" pitchFamily="34" charset="0"/>
                <a:hlinkClick r:id="rId3" action="ppaction://hlinksldjump"/>
              </a:rPr>
              <a:t>Balance Greece</a:t>
            </a:r>
            <a:r>
              <a:rPr lang="en-US" sz="1100" dirty="0">
                <a:solidFill>
                  <a:schemeClr val="accent3"/>
                </a:solidFill>
                <a:latin typeface="Arial" panose="020B0604020202020204" pitchFamily="34" charset="0"/>
                <a:cs typeface="Arial" panose="020B0604020202020204" pitchFamily="34" charset="0"/>
              </a:rPr>
              <a:t>. Reach out to other states in the region, including the Balkan states and Italy, to form an alliance against the rise of Greek power. Doing so will mean that even if Greece does become very powerful, the combined power of all of its neighbors will keep it in check. </a:t>
            </a:r>
          </a:p>
          <a:p>
            <a:pPr marL="171450" lvl="0" indent="-171450">
              <a:buFont typeface="Wingdings" panose="05000000000000000000" pitchFamily="2" charset="2"/>
              <a:buChar char="Ø"/>
            </a:pPr>
            <a:endParaRPr lang="en-US" sz="1100" dirty="0">
              <a:solidFill>
                <a:schemeClr val="accent3"/>
              </a:solidFill>
              <a:latin typeface="Arial" panose="020B0604020202020204" pitchFamily="34" charset="0"/>
              <a:cs typeface="Arial" panose="020B0604020202020204" pitchFamily="34" charset="0"/>
            </a:endParaRPr>
          </a:p>
          <a:p>
            <a:pPr marL="171450" lvl="0" indent="-171450">
              <a:buFont typeface="Wingdings" panose="05000000000000000000" pitchFamily="2" charset="2"/>
              <a:buChar char="Ø"/>
            </a:pPr>
            <a:r>
              <a:rPr lang="en-US" sz="1100" dirty="0">
                <a:solidFill>
                  <a:schemeClr val="accent3"/>
                </a:solidFill>
                <a:latin typeface="Arial" panose="020B0604020202020204" pitchFamily="34" charset="0"/>
                <a:cs typeface="Arial" panose="020B0604020202020204" pitchFamily="34" charset="0"/>
                <a:hlinkClick r:id="rId4" action="ppaction://hlinksldjump"/>
              </a:rPr>
              <a:t>Reach out to Greece and try to strike an alliance</a:t>
            </a:r>
            <a:r>
              <a:rPr lang="en-US" sz="1100" dirty="0">
                <a:solidFill>
                  <a:schemeClr val="accent3"/>
                </a:solidFill>
                <a:latin typeface="Arial" panose="020B0604020202020204" pitchFamily="34" charset="0"/>
                <a:cs typeface="Arial" panose="020B0604020202020204" pitchFamily="34" charset="0"/>
              </a:rPr>
              <a:t>. If Greece is getting stronger, now is a great time to strengthen ties of friendship between you and Greece. Furthermore, if Greece’s rise continues as projected, you will have a strong alliance between the two most powerful countries in the region, giving you substantial combined influence.</a:t>
            </a:r>
          </a:p>
          <a:p>
            <a:pPr marL="171450" lvl="0" indent="-171450">
              <a:buFont typeface="Wingdings" panose="05000000000000000000" pitchFamily="2" charset="2"/>
              <a:buChar char="Ø"/>
            </a:pPr>
            <a:endParaRPr lang="en-US" sz="1100" dirty="0">
              <a:solidFill>
                <a:schemeClr val="accent3"/>
              </a:solidFill>
              <a:latin typeface="Arial" panose="020B0604020202020204" pitchFamily="34" charset="0"/>
              <a:cs typeface="Arial" panose="020B0604020202020204" pitchFamily="34" charset="0"/>
            </a:endParaRPr>
          </a:p>
          <a:p>
            <a:pPr marL="171450" lvl="0" indent="-171450">
              <a:buFont typeface="Wingdings" panose="05000000000000000000" pitchFamily="2" charset="2"/>
              <a:buChar char="Ø"/>
            </a:pPr>
            <a:r>
              <a:rPr lang="en-US" sz="1100" dirty="0">
                <a:solidFill>
                  <a:schemeClr val="accent3"/>
                </a:solidFill>
                <a:latin typeface="Arial" panose="020B0604020202020204" pitchFamily="34" charset="0"/>
                <a:cs typeface="Arial" panose="020B0604020202020204" pitchFamily="34" charset="0"/>
                <a:hlinkClick r:id="rId5" action="ppaction://hlinksldjump"/>
              </a:rPr>
              <a:t>Attack Greece</a:t>
            </a:r>
            <a:r>
              <a:rPr lang="en-US" sz="1100" dirty="0">
                <a:solidFill>
                  <a:schemeClr val="accent3"/>
                </a:solidFill>
                <a:latin typeface="Arial" panose="020B0604020202020204" pitchFamily="34" charset="0"/>
                <a:cs typeface="Arial" panose="020B0604020202020204" pitchFamily="34" charset="0"/>
                <a:hlinkClick r:id="" action="ppaction://noaction"/>
              </a:rPr>
              <a:t>.</a:t>
            </a:r>
            <a:r>
              <a:rPr lang="en-US" sz="1100" dirty="0">
                <a:solidFill>
                  <a:schemeClr val="accent3"/>
                </a:solidFill>
                <a:latin typeface="Arial" panose="020B0604020202020204" pitchFamily="34" charset="0"/>
                <a:cs typeface="Arial" panose="020B0604020202020204" pitchFamily="34" charset="0"/>
              </a:rPr>
              <a:t> A powerful Greece is a dangerous Greece, and must not be permitted. Right now, Turkey still has the upper hand. Turkey cannot afford to watch as that advantage disappears. Striking now will set Greece back substantially, and eliminate the threat.</a:t>
            </a:r>
          </a:p>
          <a:p>
            <a:pPr marL="171450" lvl="0" indent="-171450">
              <a:buFont typeface="Wingdings" panose="05000000000000000000" pitchFamily="2" charset="2"/>
              <a:buChar char="Ø"/>
            </a:pPr>
            <a:endParaRPr lang="en-US" sz="1100" dirty="0">
              <a:solidFill>
                <a:schemeClr val="accent3"/>
              </a:solidFill>
              <a:latin typeface="Arial" panose="020B0604020202020204" pitchFamily="34" charset="0"/>
              <a:cs typeface="Arial" panose="020B0604020202020204" pitchFamily="34" charset="0"/>
            </a:endParaRPr>
          </a:p>
          <a:p>
            <a:pPr marL="171450" lvl="0" indent="-171450">
              <a:buFont typeface="Wingdings" panose="05000000000000000000" pitchFamily="2" charset="2"/>
              <a:buChar char="Ø"/>
            </a:pPr>
            <a:r>
              <a:rPr lang="en-US" sz="1100" dirty="0">
                <a:solidFill>
                  <a:schemeClr val="accent3"/>
                </a:solidFill>
                <a:latin typeface="Arial" panose="020B0604020202020204" pitchFamily="34" charset="0"/>
                <a:cs typeface="Arial" panose="020B0604020202020204" pitchFamily="34" charset="0"/>
                <a:hlinkClick r:id="rId6" action="ppaction://hlinksldjump"/>
              </a:rPr>
              <a:t>Seek to undermine Greece</a:t>
            </a:r>
            <a:r>
              <a:rPr lang="en-US" sz="1100" dirty="0">
                <a:solidFill>
                  <a:schemeClr val="accent3"/>
                </a:solidFill>
                <a:latin typeface="Arial" panose="020B0604020202020204" pitchFamily="34" charset="0"/>
                <a:cs typeface="Arial" panose="020B0604020202020204" pitchFamily="34" charset="0"/>
                <a:hlinkClick r:id="" action="ppaction://noaction"/>
              </a:rPr>
              <a:t>.</a:t>
            </a:r>
            <a:r>
              <a:rPr lang="en-US" sz="1100" dirty="0">
                <a:solidFill>
                  <a:schemeClr val="accent3"/>
                </a:solidFill>
                <a:latin typeface="Arial" panose="020B0604020202020204" pitchFamily="34" charset="0"/>
                <a:cs typeface="Arial" panose="020B0604020202020204" pitchFamily="34" charset="0"/>
              </a:rPr>
              <a:t> Reach out to your shared military suppliers and try to strike exclusive contracts (or at least favorable ones) to drive up prices for Greece and increase the difficulty of attaining foreign materiel. Perhaps even launch careful cyberattacks to undermine its biggest economic players and slow Greek growth.</a:t>
            </a:r>
          </a:p>
        </p:txBody>
      </p:sp>
    </p:spTree>
    <p:extLst>
      <p:ext uri="{BB962C8B-B14F-4D97-AF65-F5344CB8AC3E}">
        <p14:creationId xmlns:p14="http://schemas.microsoft.com/office/powerpoint/2010/main" val="2019536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627126" cy="1066130"/>
          </a:xfrm>
        </p:spPr>
        <p:txBody>
          <a:bodyPr>
            <a:noAutofit/>
          </a:bodyPr>
          <a:lstStyle/>
          <a:p>
            <a:r>
              <a:rPr lang="en-US" sz="1800" b="1" dirty="0"/>
              <a:t>Build up Turkey’s military as well. Greece’s intentions may be harmless, but it is better to be safe than sorry. Plus, any rise in Greek regional influence means a loss of Turkish influence. Maintain Turkish power and influence at all costs.</a:t>
            </a:r>
            <a:endParaRPr lang="en-GB" sz="1800" dirty="0"/>
          </a:p>
        </p:txBody>
      </p:sp>
      <p:sp>
        <p:nvSpPr>
          <p:cNvPr id="3" name="TextBox 2"/>
          <p:cNvSpPr txBox="1"/>
          <p:nvPr/>
        </p:nvSpPr>
        <p:spPr>
          <a:xfrm>
            <a:off x="251520" y="1988840"/>
            <a:ext cx="4320480" cy="1569660"/>
          </a:xfrm>
          <a:prstGeom prst="rect">
            <a:avLst/>
          </a:prstGeom>
          <a:noFill/>
        </p:spPr>
        <p:txBody>
          <a:bodyPr wrap="square" rtlCol="0">
            <a:spAutoFit/>
          </a:bodyPr>
          <a:lstStyle/>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If Greece attacks, Turkey will be prepared.</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Turkey will remain a primary military power in the region, and will be more likely to be able to protect its interests no matter what Greece </a:t>
            </a:r>
            <a:r>
              <a:rPr lang="en-US" sz="1600" dirty="0" smtClean="0">
                <a:solidFill>
                  <a:schemeClr val="accent3"/>
                </a:solidFill>
                <a:latin typeface="Arial" panose="020B0604020202020204" pitchFamily="34" charset="0"/>
                <a:cs typeface="Arial" panose="020B0604020202020204" pitchFamily="34" charset="0"/>
              </a:rPr>
              <a:t>does.</a:t>
            </a:r>
            <a:endParaRPr lang="en-GB" sz="1600" dirty="0">
              <a:solidFill>
                <a:schemeClr val="accent3"/>
              </a:solidFill>
              <a:latin typeface="Arial" panose="020B0604020202020204" pitchFamily="34" charset="0"/>
              <a:cs typeface="Arial" panose="020B0604020202020204" pitchFamily="34" charset="0"/>
            </a:endParaRPr>
          </a:p>
        </p:txBody>
      </p:sp>
      <p:sp>
        <p:nvSpPr>
          <p:cNvPr id="4" name="TextBox 3"/>
          <p:cNvSpPr txBox="1"/>
          <p:nvPr/>
        </p:nvSpPr>
        <p:spPr>
          <a:xfrm>
            <a:off x="4558166" y="1988840"/>
            <a:ext cx="4320480" cy="3570208"/>
          </a:xfrm>
          <a:prstGeom prst="rect">
            <a:avLst/>
          </a:prstGeom>
          <a:noFill/>
        </p:spPr>
        <p:txBody>
          <a:bodyPr wrap="square" rtlCol="0">
            <a:spAutoFit/>
          </a:bodyPr>
          <a:lstStyle/>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You may be starting an arms race, pushing Greece to accelerate its military buildup.</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Greece may feel threatened by your buildup. Increased tensions between Turkey and Greece could dramatically raise the risk of armed conflict.</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The security dilemma could spread to other countries in the region, inciting a regional crisis.</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The international community might frown on your buildup, seeing it as a sign of aggression</a:t>
            </a:r>
            <a:r>
              <a:rPr lang="en-US" dirty="0">
                <a:solidFill>
                  <a:schemeClr val="accent3"/>
                </a:solidFill>
                <a:latin typeface="Arial" panose="020B0604020202020204" pitchFamily="34" charset="0"/>
                <a:cs typeface="Arial" panose="020B0604020202020204" pitchFamily="34" charset="0"/>
              </a:rPr>
              <a:t>.</a:t>
            </a:r>
          </a:p>
        </p:txBody>
      </p:sp>
    </p:spTree>
    <p:extLst>
      <p:ext uri="{BB962C8B-B14F-4D97-AF65-F5344CB8AC3E}">
        <p14:creationId xmlns:p14="http://schemas.microsoft.com/office/powerpoint/2010/main" val="31303678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8370"/>
            <a:ext cx="8640960" cy="1260389"/>
          </a:xfrm>
        </p:spPr>
        <p:txBody>
          <a:bodyPr>
            <a:normAutofit/>
          </a:bodyPr>
          <a:lstStyle/>
          <a:p>
            <a:r>
              <a:rPr lang="en-US" sz="1800" b="1" dirty="0"/>
              <a:t>Balance Greece. Reach out to other states in the region, including the Balkan states and Italy, to form an alliance against the rise of Greek power. Doing so will mean that even if Greece does become very powerful, the combined power of all of its neighbors will keep it in check. </a:t>
            </a:r>
            <a:endParaRPr lang="en-GB" dirty="0"/>
          </a:p>
        </p:txBody>
      </p:sp>
      <p:sp>
        <p:nvSpPr>
          <p:cNvPr id="3" name="TextBox 2"/>
          <p:cNvSpPr txBox="1"/>
          <p:nvPr/>
        </p:nvSpPr>
        <p:spPr>
          <a:xfrm>
            <a:off x="251520" y="1988840"/>
            <a:ext cx="4320480" cy="3139321"/>
          </a:xfrm>
          <a:prstGeom prst="rect">
            <a:avLst/>
          </a:prstGeom>
          <a:noFill/>
        </p:spPr>
        <p:txBody>
          <a:bodyPr wrap="square" rtlCol="0">
            <a:spAutoFit/>
          </a:bodyPr>
          <a:lstStyle/>
          <a:p>
            <a:pPr marL="742950" lvl="1" indent="-285750">
              <a:buFont typeface="Wingdings" panose="05000000000000000000" pitchFamily="2" charset="2"/>
              <a:buChar char="Ø"/>
            </a:pPr>
            <a:r>
              <a:rPr lang="en-US" dirty="0">
                <a:solidFill>
                  <a:schemeClr val="accent3"/>
                </a:solidFill>
                <a:latin typeface="Arial" panose="020B0604020202020204" pitchFamily="34" charset="0"/>
                <a:cs typeface="Arial" panose="020B0604020202020204" pitchFamily="34" charset="0"/>
              </a:rPr>
              <a:t>You are not creating a direct security dilemma by engaging in an arms race.</a:t>
            </a:r>
          </a:p>
          <a:p>
            <a:pPr marL="742950" lvl="1" indent="-285750">
              <a:buFont typeface="Wingdings" panose="05000000000000000000" pitchFamily="2" charset="2"/>
              <a:buChar char="Ø"/>
            </a:pPr>
            <a:r>
              <a:rPr lang="en-US" dirty="0">
                <a:solidFill>
                  <a:schemeClr val="accent3"/>
                </a:solidFill>
                <a:latin typeface="Arial" panose="020B0604020202020204" pitchFamily="34" charset="0"/>
                <a:cs typeface="Arial" panose="020B0604020202020204" pitchFamily="34" charset="0"/>
              </a:rPr>
              <a:t>Other states are involved, which takes some of the pressure off of Turkey.</a:t>
            </a:r>
          </a:p>
          <a:p>
            <a:pPr marL="742950" lvl="1" indent="-285750">
              <a:buFont typeface="Wingdings" panose="05000000000000000000" pitchFamily="2" charset="2"/>
              <a:buChar char="Ø"/>
            </a:pPr>
            <a:r>
              <a:rPr lang="en-US" dirty="0">
                <a:solidFill>
                  <a:schemeClr val="accent3"/>
                </a:solidFill>
                <a:latin typeface="Arial" panose="020B0604020202020204" pitchFamily="34" charset="0"/>
                <a:cs typeface="Arial" panose="020B0604020202020204" pitchFamily="34" charset="0"/>
              </a:rPr>
              <a:t>You are reducing Greece’s ability to unilaterally project influence in the region, which provides an element of protection for Turkish interests.</a:t>
            </a:r>
          </a:p>
        </p:txBody>
      </p:sp>
      <p:sp>
        <p:nvSpPr>
          <p:cNvPr id="6" name="TextBox 5"/>
          <p:cNvSpPr txBox="1"/>
          <p:nvPr/>
        </p:nvSpPr>
        <p:spPr>
          <a:xfrm>
            <a:off x="4572000" y="1988840"/>
            <a:ext cx="4320480" cy="1477328"/>
          </a:xfrm>
          <a:prstGeom prst="rect">
            <a:avLst/>
          </a:prstGeom>
          <a:noFill/>
        </p:spPr>
        <p:txBody>
          <a:bodyPr wrap="square" rtlCol="0">
            <a:spAutoFit/>
          </a:bodyPr>
          <a:lstStyle/>
          <a:p>
            <a:pPr marL="285750" indent="-285750">
              <a:buFont typeface="Wingdings" panose="05000000000000000000" pitchFamily="2" charset="2"/>
              <a:buChar char="Ø"/>
            </a:pPr>
            <a:r>
              <a:rPr lang="en-GB" dirty="0">
                <a:solidFill>
                  <a:schemeClr val="accent3"/>
                </a:solidFill>
                <a:latin typeface="Arial" panose="020B0604020202020204" pitchFamily="34" charset="0"/>
                <a:cs typeface="Arial" panose="020B0604020202020204" pitchFamily="34" charset="0"/>
              </a:rPr>
              <a:t>Greece will feel pressure and may accelerate its military </a:t>
            </a:r>
            <a:r>
              <a:rPr lang="en-GB" dirty="0" err="1">
                <a:solidFill>
                  <a:schemeClr val="accent3"/>
                </a:solidFill>
                <a:latin typeface="Arial" panose="020B0604020202020204" pitchFamily="34" charset="0"/>
                <a:cs typeface="Arial" panose="020B0604020202020204" pitchFamily="34" charset="0"/>
              </a:rPr>
              <a:t>buildup</a:t>
            </a:r>
            <a:r>
              <a:rPr lang="en-GB" dirty="0">
                <a:solidFill>
                  <a:schemeClr val="accent3"/>
                </a:solidFill>
                <a:latin typeface="Arial" panose="020B0604020202020204" pitchFamily="34" charset="0"/>
                <a:cs typeface="Arial" panose="020B0604020202020204" pitchFamily="34" charset="0"/>
              </a:rPr>
              <a:t>.</a:t>
            </a:r>
          </a:p>
          <a:p>
            <a:pPr marL="285750" indent="-285750">
              <a:buFont typeface="Wingdings" panose="05000000000000000000" pitchFamily="2" charset="2"/>
              <a:buChar char="Ø"/>
            </a:pPr>
            <a:r>
              <a:rPr lang="en-GB" dirty="0">
                <a:solidFill>
                  <a:schemeClr val="accent3"/>
                </a:solidFill>
                <a:latin typeface="Arial" panose="020B0604020202020204" pitchFamily="34" charset="0"/>
                <a:cs typeface="Arial" panose="020B0604020202020204" pitchFamily="34" charset="0"/>
              </a:rPr>
              <a:t>Greece will know Turkey is behind the balancing, which may damage your diplomatic relationship.</a:t>
            </a:r>
          </a:p>
        </p:txBody>
      </p:sp>
    </p:spTree>
    <p:extLst>
      <p:ext uri="{BB962C8B-B14F-4D97-AF65-F5344CB8AC3E}">
        <p14:creationId xmlns:p14="http://schemas.microsoft.com/office/powerpoint/2010/main" val="41162630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Reach out to Greece and try to strike an alliance. If Greece is getting stronger, now is a great time to strengthen ties of friendship between you and Greece. Furthermore, if Greece’s rise continues as projected, you will have a strong alliance between the two most powerful countries in the region, giving you substantial combined influence.</a:t>
            </a:r>
            <a:endParaRPr lang="en-GB" dirty="0"/>
          </a:p>
        </p:txBody>
      </p:sp>
      <p:sp>
        <p:nvSpPr>
          <p:cNvPr id="3" name="TextBox 2"/>
          <p:cNvSpPr txBox="1"/>
          <p:nvPr/>
        </p:nvSpPr>
        <p:spPr>
          <a:xfrm>
            <a:off x="251144" y="1948190"/>
            <a:ext cx="4392864" cy="3539430"/>
          </a:xfrm>
          <a:prstGeom prst="rect">
            <a:avLst/>
          </a:prstGeom>
          <a:noFill/>
        </p:spPr>
        <p:txBody>
          <a:bodyPr wrap="square" rtlCol="0">
            <a:spAutoFit/>
          </a:bodyPr>
          <a:lstStyle/>
          <a:p>
            <a:pPr marL="285750" indent="-285750">
              <a:buFont typeface="Wingdings" panose="05000000000000000000" pitchFamily="2" charset="2"/>
              <a:buChar char="Ø"/>
            </a:pPr>
            <a:r>
              <a:rPr lang="en-GB" sz="1600" dirty="0">
                <a:solidFill>
                  <a:schemeClr val="accent3"/>
                </a:solidFill>
                <a:latin typeface="Arial" panose="020B0604020202020204" pitchFamily="34" charset="0"/>
                <a:cs typeface="Arial" panose="020B0604020202020204" pitchFamily="34" charset="0"/>
              </a:rPr>
              <a:t>By not starting a security dilemma, you may be able to keep Greece’s intentions harmless to Turkey.</a:t>
            </a:r>
          </a:p>
          <a:p>
            <a:pPr marL="285750" indent="-285750">
              <a:buFont typeface="Wingdings" panose="05000000000000000000" pitchFamily="2" charset="2"/>
              <a:buChar char="Ø"/>
            </a:pPr>
            <a:r>
              <a:rPr lang="en-GB" sz="1600" dirty="0">
                <a:solidFill>
                  <a:schemeClr val="accent3"/>
                </a:solidFill>
                <a:latin typeface="Arial" panose="020B0604020202020204" pitchFamily="34" charset="0"/>
                <a:cs typeface="Arial" panose="020B0604020202020204" pitchFamily="34" charset="0"/>
              </a:rPr>
              <a:t>Staying on Greece’s good side if it gains power will be very beneficial to Turkey.</a:t>
            </a:r>
          </a:p>
          <a:p>
            <a:pPr marL="285750" indent="-285750">
              <a:buFont typeface="Wingdings" panose="05000000000000000000" pitchFamily="2" charset="2"/>
              <a:buChar char="Ø"/>
            </a:pPr>
            <a:r>
              <a:rPr lang="en-GB" sz="1600" dirty="0">
                <a:solidFill>
                  <a:schemeClr val="accent3"/>
                </a:solidFill>
                <a:latin typeface="Arial" panose="020B0604020202020204" pitchFamily="34" charset="0"/>
                <a:cs typeface="Arial" panose="020B0604020202020204" pitchFamily="34" charset="0"/>
              </a:rPr>
              <a:t>An alliance between the region’s two powers will allow unfettered pursuit of joint interests for the foreseeable future.</a:t>
            </a:r>
          </a:p>
          <a:p>
            <a:pPr marL="285750" indent="-285750">
              <a:buFont typeface="Wingdings" panose="05000000000000000000" pitchFamily="2" charset="2"/>
              <a:buChar char="Ø"/>
            </a:pPr>
            <a:r>
              <a:rPr lang="en-GB" sz="1600" dirty="0">
                <a:solidFill>
                  <a:schemeClr val="accent3"/>
                </a:solidFill>
                <a:latin typeface="Arial" panose="020B0604020202020204" pitchFamily="34" charset="0"/>
                <a:cs typeface="Arial" panose="020B0604020202020204" pitchFamily="34" charset="0"/>
              </a:rPr>
              <a:t>A strengthened alliance with a prospering economy will be a boon to the Turkish economy.</a:t>
            </a:r>
          </a:p>
          <a:p>
            <a:pPr marL="285750" indent="-285750">
              <a:buFont typeface="Wingdings" panose="05000000000000000000" pitchFamily="2" charset="2"/>
              <a:buChar char="Ø"/>
            </a:pPr>
            <a:r>
              <a:rPr lang="en-GB" sz="1600" dirty="0">
                <a:solidFill>
                  <a:schemeClr val="accent3"/>
                </a:solidFill>
                <a:latin typeface="Arial" panose="020B0604020202020204" pitchFamily="34" charset="0"/>
                <a:cs typeface="Arial" panose="020B0604020202020204" pitchFamily="34" charset="0"/>
              </a:rPr>
              <a:t>Greece’s response to your offer will give you some sense of Greek goals and intentions.</a:t>
            </a:r>
          </a:p>
        </p:txBody>
      </p:sp>
      <p:sp>
        <p:nvSpPr>
          <p:cNvPr id="5" name="TextBox 4"/>
          <p:cNvSpPr txBox="1"/>
          <p:nvPr/>
        </p:nvSpPr>
        <p:spPr>
          <a:xfrm>
            <a:off x="4644008" y="2060848"/>
            <a:ext cx="3600400" cy="369332"/>
          </a:xfrm>
          <a:prstGeom prst="rect">
            <a:avLst/>
          </a:prstGeom>
          <a:noFill/>
        </p:spPr>
        <p:txBody>
          <a:bodyPr wrap="square" rtlCol="0">
            <a:spAutoFit/>
          </a:bodyPr>
          <a:lstStyle/>
          <a:p>
            <a:endParaRPr lang="en-GB" dirty="0"/>
          </a:p>
        </p:txBody>
      </p:sp>
      <p:sp>
        <p:nvSpPr>
          <p:cNvPr id="6" name="TextBox 5"/>
          <p:cNvSpPr txBox="1"/>
          <p:nvPr/>
        </p:nvSpPr>
        <p:spPr>
          <a:xfrm>
            <a:off x="4572000" y="1988840"/>
            <a:ext cx="4320480" cy="3046988"/>
          </a:xfrm>
          <a:prstGeom prst="rect">
            <a:avLst/>
          </a:prstGeom>
          <a:noFill/>
        </p:spPr>
        <p:txBody>
          <a:bodyPr wrap="square" rtlCol="0">
            <a:spAutoFit/>
          </a:bodyPr>
          <a:lstStyle/>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A strengthened alliance between the region’s two biggest powers may put other states in the area on edge, and could destabilize the region.</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Greece could use an alliance to assuage Turkish concerns while it builds up its military, and then abrogate the alliance.</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If Greece becomes more powerful than Turkey, it could use the alliance to pressure Turkey to acquiesce to Greek interests. </a:t>
            </a:r>
          </a:p>
        </p:txBody>
      </p:sp>
    </p:spTree>
    <p:extLst>
      <p:ext uri="{BB962C8B-B14F-4D97-AF65-F5344CB8AC3E}">
        <p14:creationId xmlns:p14="http://schemas.microsoft.com/office/powerpoint/2010/main" val="77283709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Attack Greece. A powerful Greece is a dangerous Greece, and must not be permitted. Right now, Turkey still has the upper hand. Turkey cannot afford to watch as that advantage disappears. Striking now will set Greece back substantially, and eliminate the threat.</a:t>
            </a:r>
            <a:endParaRPr lang="en-GB" b="1" dirty="0"/>
          </a:p>
        </p:txBody>
      </p:sp>
      <p:sp>
        <p:nvSpPr>
          <p:cNvPr id="3" name="TextBox 2"/>
          <p:cNvSpPr txBox="1"/>
          <p:nvPr/>
        </p:nvSpPr>
        <p:spPr>
          <a:xfrm>
            <a:off x="251520" y="1988840"/>
            <a:ext cx="4320480" cy="1815882"/>
          </a:xfrm>
          <a:prstGeom prst="rect">
            <a:avLst/>
          </a:prstGeom>
          <a:noFill/>
        </p:spPr>
        <p:txBody>
          <a:bodyPr wrap="square" rtlCol="0">
            <a:spAutoFit/>
          </a:bodyPr>
          <a:lstStyle/>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You will set Greece back in both its economic and military development.</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If Turkey wins, it may remain the primary power in the region. </a:t>
            </a:r>
          </a:p>
          <a:p>
            <a:pPr marL="742950" lvl="1" indent="-285750">
              <a:buFont typeface="Wingdings" panose="05000000000000000000" pitchFamily="2" charset="2"/>
              <a:buChar char="Ø"/>
            </a:pPr>
            <a:r>
              <a:rPr lang="en-US" sz="1600" dirty="0">
                <a:solidFill>
                  <a:schemeClr val="accent3"/>
                </a:solidFill>
                <a:latin typeface="Arial" panose="020B0604020202020204" pitchFamily="34" charset="0"/>
                <a:cs typeface="Arial" panose="020B0604020202020204" pitchFamily="34" charset="0"/>
              </a:rPr>
              <a:t>Attacking now will be less damaging than attacking later, after Greece becomes more powerful. </a:t>
            </a:r>
          </a:p>
        </p:txBody>
      </p:sp>
      <p:sp>
        <p:nvSpPr>
          <p:cNvPr id="4" name="TextBox 3"/>
          <p:cNvSpPr txBox="1"/>
          <p:nvPr/>
        </p:nvSpPr>
        <p:spPr>
          <a:xfrm>
            <a:off x="4582442" y="2001583"/>
            <a:ext cx="4248472" cy="4031873"/>
          </a:xfrm>
          <a:prstGeom prst="rect">
            <a:avLst/>
          </a:prstGeom>
          <a:noFill/>
        </p:spPr>
        <p:txBody>
          <a:bodyPr wrap="square" rtlCol="0">
            <a:spAutoFit/>
          </a:bodyPr>
          <a:lstStyle/>
          <a:p>
            <a:pPr marL="285750" indent="-285750">
              <a:buFont typeface="Wingdings" panose="05000000000000000000" pitchFamily="2" charset="2"/>
              <a:buChar char="Ø"/>
            </a:pPr>
            <a:r>
              <a:rPr lang="en-GB" sz="1600" dirty="0">
                <a:solidFill>
                  <a:schemeClr val="accent3"/>
                </a:solidFill>
                <a:latin typeface="Arial" panose="020B0604020202020204" pitchFamily="34" charset="0"/>
                <a:cs typeface="Arial" panose="020B0604020202020204" pitchFamily="34" charset="0"/>
              </a:rPr>
              <a:t>The war will substantially damage the Turkish economy, and will come with high costs in both money spent and lives lost.</a:t>
            </a:r>
          </a:p>
          <a:p>
            <a:pPr marL="285750" indent="-285750">
              <a:buFont typeface="Wingdings" panose="05000000000000000000" pitchFamily="2" charset="2"/>
              <a:buChar char="Ø"/>
            </a:pPr>
            <a:r>
              <a:rPr lang="en-GB" sz="1600" dirty="0">
                <a:solidFill>
                  <a:schemeClr val="accent3"/>
                </a:solidFill>
                <a:latin typeface="Arial" panose="020B0604020202020204" pitchFamily="34" charset="0"/>
                <a:cs typeface="Arial" panose="020B0604020202020204" pitchFamily="34" charset="0"/>
              </a:rPr>
              <a:t>The war may destabilize the regional economy.</a:t>
            </a:r>
          </a:p>
          <a:p>
            <a:pPr marL="285750" indent="-285750">
              <a:buFont typeface="Wingdings" panose="05000000000000000000" pitchFamily="2" charset="2"/>
              <a:buChar char="Ø"/>
            </a:pPr>
            <a:r>
              <a:rPr lang="en-GB" sz="1600" dirty="0">
                <a:solidFill>
                  <a:schemeClr val="accent3"/>
                </a:solidFill>
                <a:latin typeface="Arial" panose="020B0604020202020204" pitchFamily="34" charset="0"/>
                <a:cs typeface="Arial" panose="020B0604020202020204" pitchFamily="34" charset="0"/>
              </a:rPr>
              <a:t>You have ruined any possibility of alliance between Greece and Turkey.</a:t>
            </a:r>
          </a:p>
          <a:p>
            <a:pPr marL="285750" indent="-285750">
              <a:buFont typeface="Wingdings" panose="05000000000000000000" pitchFamily="2" charset="2"/>
              <a:buChar char="Ø"/>
            </a:pPr>
            <a:r>
              <a:rPr lang="en-GB" sz="1600" dirty="0">
                <a:solidFill>
                  <a:schemeClr val="accent3"/>
                </a:solidFill>
                <a:latin typeface="Arial" panose="020B0604020202020204" pitchFamily="34" charset="0"/>
                <a:cs typeface="Arial" panose="020B0604020202020204" pitchFamily="34" charset="0"/>
              </a:rPr>
              <a:t>If Turkey loses, it will fall behind Greece and bear all the costs of Greece achieving regional dominance as an enemy.</a:t>
            </a:r>
          </a:p>
          <a:p>
            <a:pPr marL="285750" indent="-285750">
              <a:buFont typeface="Wingdings" panose="05000000000000000000" pitchFamily="2" charset="2"/>
              <a:buChar char="Ø"/>
            </a:pPr>
            <a:r>
              <a:rPr lang="en-GB" sz="1600" dirty="0">
                <a:solidFill>
                  <a:schemeClr val="accent3"/>
                </a:solidFill>
                <a:latin typeface="Arial" panose="020B0604020202020204" pitchFamily="34" charset="0"/>
                <a:cs typeface="Arial" panose="020B0604020202020204" pitchFamily="34" charset="0"/>
              </a:rPr>
              <a:t>Turkey will be seen as the aggressor in the eyes of the international community, seriously hindering Turkey’s recovery efforts.</a:t>
            </a:r>
          </a:p>
          <a:p>
            <a:pPr marL="285750" indent="-285750">
              <a:buFont typeface="Wingdings" panose="05000000000000000000" pitchFamily="2" charset="2"/>
              <a:buChar char="Ø"/>
            </a:pPr>
            <a:endParaRPr lang="en-GB" sz="16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792308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GB" sz="1600" b="1" dirty="0"/>
              <a:t>Seek to undermine Greece. Reach out to your shared military suppliers and try to strike exclusive contracts (or at least </a:t>
            </a:r>
            <a:r>
              <a:rPr lang="en-GB" sz="1600" b="1" dirty="0" err="1"/>
              <a:t>favorable</a:t>
            </a:r>
            <a:r>
              <a:rPr lang="en-GB" sz="1600" b="1" dirty="0"/>
              <a:t> ones) to drive up prices for Greece and increase the difficulty of attaining foreign materiel. Perhaps even launch careful cyberattacks to undermine its biggest economic players and slow Greek growth.</a:t>
            </a:r>
          </a:p>
        </p:txBody>
      </p:sp>
      <p:sp>
        <p:nvSpPr>
          <p:cNvPr id="3" name="TextBox 2"/>
          <p:cNvSpPr txBox="1"/>
          <p:nvPr/>
        </p:nvSpPr>
        <p:spPr>
          <a:xfrm>
            <a:off x="251520" y="1988840"/>
            <a:ext cx="4320480" cy="1600438"/>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If </a:t>
            </a:r>
            <a:r>
              <a:rPr lang="en-US" sz="1400" dirty="0">
                <a:solidFill>
                  <a:schemeClr val="accent3"/>
                </a:solidFill>
                <a:latin typeface="Arial" panose="020B0604020202020204" pitchFamily="34" charset="0"/>
                <a:cs typeface="Arial" panose="020B0604020202020204" pitchFamily="34" charset="0"/>
              </a:rPr>
              <a:t>you can gain favorable terms, Turkey’s military imports will benefit.</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If your actions go undetected, you will slow Greece’s growth and maintain regional primacy.</a:t>
            </a:r>
          </a:p>
          <a:p>
            <a:pPr marL="742950" lvl="1" indent="-285750">
              <a:buFont typeface="Wingdings" panose="05000000000000000000" pitchFamily="2" charset="2"/>
              <a:buChar char="Ø"/>
            </a:pPr>
            <a:r>
              <a:rPr lang="en-US" sz="1400" dirty="0">
                <a:solidFill>
                  <a:schemeClr val="accent3"/>
                </a:solidFill>
                <a:latin typeface="Arial" panose="020B0604020202020204" pitchFamily="34" charset="0"/>
                <a:cs typeface="Arial" panose="020B0604020202020204" pitchFamily="34" charset="0"/>
              </a:rPr>
              <a:t>You have avoided the dangers of a direct arms race or an overt war.</a:t>
            </a:r>
          </a:p>
        </p:txBody>
      </p:sp>
      <p:sp>
        <p:nvSpPr>
          <p:cNvPr id="5" name="TextBox 4"/>
          <p:cNvSpPr txBox="1"/>
          <p:nvPr/>
        </p:nvSpPr>
        <p:spPr>
          <a:xfrm>
            <a:off x="4572000" y="1978127"/>
            <a:ext cx="4320480" cy="3108543"/>
          </a:xfrm>
          <a:prstGeom prst="rect">
            <a:avLst/>
          </a:prstGeom>
          <a:noFill/>
        </p:spPr>
        <p:txBody>
          <a:bodyPr wrap="square" rtlCol="0">
            <a:spAutoFit/>
          </a:bodyPr>
          <a:lstStyle/>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Greece is a major arms importer. You will be hard pressed to convince international suppliers to not sell to Greece. You will need to sign enormous, very expensive contracts, which will likely prove unaffordable.</a:t>
            </a: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Undermining the Greek economy will have ripple effects on both the Turkish economy and the regional economy.</a:t>
            </a: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If your actions are detected, your relationship with Greece will suffer. You may even spark an armed conflict.</a:t>
            </a: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If your actions are detected, you will be seen as an aggressor, and Greece may benefit (at Turkish expense) in the international community.</a:t>
            </a:r>
          </a:p>
        </p:txBody>
      </p:sp>
    </p:spTree>
    <p:extLst>
      <p:ext uri="{BB962C8B-B14F-4D97-AF65-F5344CB8AC3E}">
        <p14:creationId xmlns:p14="http://schemas.microsoft.com/office/powerpoint/2010/main" val="37146835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21862" y="1268760"/>
            <a:ext cx="4392488" cy="4401205"/>
          </a:xfrm>
          <a:prstGeom prst="rect">
            <a:avLst/>
          </a:prstGeom>
          <a:noFill/>
        </p:spPr>
        <p:txBody>
          <a:bodyPr wrap="square" rtlCol="0">
            <a:spAutoFit/>
          </a:bodyPr>
          <a:lstStyle/>
          <a:p>
            <a:pPr marL="285750" lvl="0" indent="-285750">
              <a:buFont typeface="Wingdings" panose="05000000000000000000" pitchFamily="2" charset="2"/>
              <a:buChar char="Ø"/>
            </a:pPr>
            <a:r>
              <a:rPr lang="en-US" sz="2000" dirty="0">
                <a:solidFill>
                  <a:schemeClr val="accent3"/>
                </a:solidFill>
                <a:latin typeface="Arial" panose="020B0604020202020204" pitchFamily="34" charset="0"/>
                <a:cs typeface="Arial" panose="020B0604020202020204" pitchFamily="34" charset="0"/>
              </a:rPr>
              <a:t>Imagine you are the new Secretary General of the United Nations. You are fortunate to have taken office at a time of relative international peace. While of course some conflicts persist, you have the unique opportunity (and challenge) to take steps to promote lasting peace in the international system. You have been asked to promote one strategy as the central tenet of your plan. </a:t>
            </a:r>
            <a:endParaRPr lang="en-US" sz="2000" dirty="0" smtClean="0">
              <a:solidFill>
                <a:schemeClr val="accent3"/>
              </a:solidFill>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2000" dirty="0" smtClean="0">
                <a:solidFill>
                  <a:schemeClr val="accent3"/>
                </a:solidFill>
                <a:latin typeface="Arial" panose="020B0604020202020204" pitchFamily="34" charset="0"/>
                <a:cs typeface="Arial" panose="020B0604020202020204" pitchFamily="34" charset="0"/>
              </a:rPr>
              <a:t>Which </a:t>
            </a:r>
            <a:r>
              <a:rPr lang="en-US" sz="2000" dirty="0">
                <a:solidFill>
                  <a:schemeClr val="accent3"/>
                </a:solidFill>
                <a:latin typeface="Arial" panose="020B0604020202020204" pitchFamily="34" charset="0"/>
                <a:cs typeface="Arial" panose="020B0604020202020204" pitchFamily="34" charset="0"/>
              </a:rPr>
              <a:t>do you pick?</a:t>
            </a:r>
          </a:p>
        </p:txBody>
      </p:sp>
      <p:sp>
        <p:nvSpPr>
          <p:cNvPr id="3" name="TextBox 2"/>
          <p:cNvSpPr txBox="1"/>
          <p:nvPr/>
        </p:nvSpPr>
        <p:spPr>
          <a:xfrm>
            <a:off x="4716016" y="1412776"/>
            <a:ext cx="3240360" cy="369332"/>
          </a:xfrm>
          <a:prstGeom prst="rect">
            <a:avLst/>
          </a:prstGeom>
          <a:noFill/>
        </p:spPr>
        <p:txBody>
          <a:bodyPr wrap="square" rtlCol="0">
            <a:spAutoFit/>
          </a:bodyPr>
          <a:lstStyle/>
          <a:p>
            <a:endParaRPr lang="en-GB" dirty="0"/>
          </a:p>
        </p:txBody>
      </p:sp>
      <p:sp>
        <p:nvSpPr>
          <p:cNvPr id="4" name="TextBox 3"/>
          <p:cNvSpPr txBox="1"/>
          <p:nvPr/>
        </p:nvSpPr>
        <p:spPr>
          <a:xfrm>
            <a:off x="4597234" y="1268760"/>
            <a:ext cx="4295246" cy="4893647"/>
          </a:xfrm>
          <a:prstGeom prst="rect">
            <a:avLst/>
          </a:prstGeom>
          <a:noFill/>
        </p:spPr>
        <p:txBody>
          <a:bodyPr wrap="square" rtlCol="0">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2" action="ppaction://hlinksldjump"/>
              </a:rPr>
              <a:t>Promote economic interdependence</a:t>
            </a:r>
            <a:r>
              <a:rPr lang="en-US" sz="1200" dirty="0" smtClean="0">
                <a:solidFill>
                  <a:schemeClr val="accent3"/>
                </a:solidFill>
                <a:latin typeface="Arial" panose="020B0604020202020204" pitchFamily="34" charset="0"/>
                <a:cs typeface="Arial" panose="020B0604020202020204" pitchFamily="34" charset="0"/>
              </a:rPr>
              <a:t>. Encourage countries to build trade alliances and create free trade agreements. Consider adding incentives such as a UN commitment to militarily protect any country attacked by a trading partner.</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Strengthen international institutions</a:t>
            </a:r>
            <a:r>
              <a:rPr lang="en-US" sz="1200" dirty="0" smtClean="0">
                <a:solidFill>
                  <a:schemeClr val="accent3"/>
                </a:solidFill>
                <a:latin typeface="Arial" panose="020B0604020202020204" pitchFamily="34" charset="0"/>
                <a:cs typeface="Arial" panose="020B0604020202020204" pitchFamily="34" charset="0"/>
              </a:rPr>
              <a:t>. Institutions such as the UN, the ICC, and the World Bank have been instrumental in promoting global peace and prosperity. The greater the influence of international institutions, the more peaceful the world will be. </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4" action="ppaction://hlinksldjump"/>
              </a:rPr>
              <a:t>Promote democracy worldwide </a:t>
            </a:r>
            <a:r>
              <a:rPr lang="en-US" sz="1200" dirty="0" smtClean="0">
                <a:solidFill>
                  <a:schemeClr val="accent3"/>
                </a:solidFill>
                <a:latin typeface="Arial" panose="020B0604020202020204" pitchFamily="34" charset="0"/>
                <a:cs typeface="Arial" panose="020B0604020202020204" pitchFamily="34" charset="0"/>
              </a:rPr>
              <a:t>and work toward a global community of democratic nations. Commit the UN to protecting democracies from non-democracies. Consider pro-democracy measures such as only allowing democracies or countries transitioning toward democracy onto the Security Council. Commit UN resources to helping fledgling democracies develop.</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5" action="ppaction://hlinksldjump"/>
              </a:rPr>
              <a:t>Encourage the growth of national and international peace </a:t>
            </a:r>
            <a:r>
              <a:rPr lang="en-US" sz="1200" dirty="0" smtClean="0">
                <a:solidFill>
                  <a:schemeClr val="accent3"/>
                </a:solidFill>
                <a:latin typeface="Arial" panose="020B0604020202020204" pitchFamily="34" charset="0"/>
                <a:cs typeface="Arial" panose="020B0604020202020204" pitchFamily="34" charset="0"/>
              </a:rPr>
              <a:t>movements and peace-promoting NGOs. Facilitate international collaboration between various organizations and movements. Work with member states to promote the growth of national peace organizations and movements. Pressure states with prohibitive laws to open their legal systems to peaceful movements.</a:t>
            </a:r>
          </a:p>
        </p:txBody>
      </p:sp>
    </p:spTree>
    <p:extLst>
      <p:ext uri="{BB962C8B-B14F-4D97-AF65-F5344CB8AC3E}">
        <p14:creationId xmlns:p14="http://schemas.microsoft.com/office/powerpoint/2010/main" val="15137458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80120"/>
          </a:xfrm>
        </p:spPr>
        <p:txBody>
          <a:bodyPr>
            <a:noAutofit/>
          </a:bodyPr>
          <a:lstStyle/>
          <a:p>
            <a:r>
              <a:rPr lang="en-US" sz="1800" b="1" dirty="0"/>
              <a:t>Promote economic interdependence. Encourage countries to build trade alliances and create free trade agreements. Consider adding incentives such as a UN commitment to militarily protect any country attacked by a trading </a:t>
            </a:r>
            <a:r>
              <a:rPr lang="en-US" sz="1800" b="1" dirty="0" smtClean="0"/>
              <a:t>partner.</a:t>
            </a:r>
            <a:endParaRPr lang="en-GB" sz="1800" dirty="0"/>
          </a:p>
        </p:txBody>
      </p:sp>
      <p:sp>
        <p:nvSpPr>
          <p:cNvPr id="3" name="Rectangle 2"/>
          <p:cNvSpPr/>
          <p:nvPr/>
        </p:nvSpPr>
        <p:spPr>
          <a:xfrm>
            <a:off x="251520" y="1988840"/>
            <a:ext cx="4320480" cy="3970318"/>
          </a:xfrm>
          <a:prstGeom prst="rect">
            <a:avLst/>
          </a:prstGeom>
        </p:spPr>
        <p:txBody>
          <a:bodyPr wrap="square">
            <a:spAutoFit/>
          </a:bodyPr>
          <a:lstStyle/>
          <a:p>
            <a:pPr marL="285750" indent="-285750">
              <a:buFont typeface="Wingdings" panose="05000000000000000000" pitchFamily="2" charset="2"/>
              <a:buChar char="Ø"/>
            </a:pPr>
            <a:r>
              <a:rPr lang="en-GB" dirty="0">
                <a:solidFill>
                  <a:schemeClr val="accent3"/>
                </a:solidFill>
                <a:latin typeface="Arial" panose="020B0604020202020204" pitchFamily="34" charset="0"/>
                <a:cs typeface="Arial" panose="020B0604020202020204" pitchFamily="34" charset="0"/>
              </a:rPr>
              <a:t>Your plan promotes peace through a process that is already in most states’ best </a:t>
            </a:r>
            <a:r>
              <a:rPr lang="en-GB" dirty="0" smtClean="0">
                <a:solidFill>
                  <a:schemeClr val="accent3"/>
                </a:solidFill>
                <a:latin typeface="Arial" panose="020B0604020202020204" pitchFamily="34" charset="0"/>
                <a:cs typeface="Arial" panose="020B0604020202020204" pitchFamily="34" charset="0"/>
              </a:rPr>
              <a:t>interest — economic </a:t>
            </a:r>
            <a:r>
              <a:rPr lang="en-GB" dirty="0">
                <a:solidFill>
                  <a:schemeClr val="accent3"/>
                </a:solidFill>
                <a:latin typeface="Arial" panose="020B0604020202020204" pitchFamily="34" charset="0"/>
                <a:cs typeface="Arial" panose="020B0604020202020204" pitchFamily="34" charset="0"/>
              </a:rPr>
              <a:t>integration.</a:t>
            </a:r>
          </a:p>
          <a:p>
            <a:pPr marL="285750" indent="-285750">
              <a:buFont typeface="Wingdings" panose="05000000000000000000" pitchFamily="2" charset="2"/>
              <a:buChar char="Ø"/>
            </a:pPr>
            <a:r>
              <a:rPr lang="en-GB" dirty="0">
                <a:solidFill>
                  <a:schemeClr val="accent3"/>
                </a:solidFill>
                <a:latin typeface="Arial" panose="020B0604020202020204" pitchFamily="34" charset="0"/>
                <a:cs typeface="Arial" panose="020B0604020202020204" pitchFamily="34" charset="0"/>
              </a:rPr>
              <a:t>Economic interdependence has proved to be a fairly reliable peacekeeping measure.</a:t>
            </a:r>
          </a:p>
          <a:p>
            <a:pPr marL="285750" indent="-285750">
              <a:buFont typeface="Wingdings" panose="05000000000000000000" pitchFamily="2" charset="2"/>
              <a:buChar char="Ø"/>
            </a:pPr>
            <a:r>
              <a:rPr lang="en-GB" dirty="0">
                <a:solidFill>
                  <a:schemeClr val="accent3"/>
                </a:solidFill>
                <a:latin typeface="Arial" panose="020B0604020202020204" pitchFamily="34" charset="0"/>
                <a:cs typeface="Arial" panose="020B0604020202020204" pitchFamily="34" charset="0"/>
              </a:rPr>
              <a:t>You can subtly strengthen the influence of the United Nations by expanding the scope of situations in which the UN is supposed to get involved.</a:t>
            </a:r>
          </a:p>
          <a:p>
            <a:pPr marL="285750" indent="-285750">
              <a:buFont typeface="Wingdings" panose="05000000000000000000" pitchFamily="2" charset="2"/>
              <a:buChar char="Ø"/>
            </a:pPr>
            <a:r>
              <a:rPr lang="en-GB" dirty="0">
                <a:solidFill>
                  <a:schemeClr val="accent3"/>
                </a:solidFill>
                <a:latin typeface="Arial" panose="020B0604020202020204" pitchFamily="34" charset="0"/>
                <a:cs typeface="Arial" panose="020B0604020202020204" pitchFamily="34" charset="0"/>
              </a:rPr>
              <a:t>Countries that choose to stay on the outside of your measures will face self-inflicted economic isolation.</a:t>
            </a:r>
          </a:p>
        </p:txBody>
      </p:sp>
      <p:sp>
        <p:nvSpPr>
          <p:cNvPr id="5" name="Rectangle 4"/>
          <p:cNvSpPr/>
          <p:nvPr/>
        </p:nvSpPr>
        <p:spPr>
          <a:xfrm>
            <a:off x="4572000" y="1979995"/>
            <a:ext cx="4320480" cy="3416320"/>
          </a:xfrm>
          <a:prstGeom prst="rect">
            <a:avLst/>
          </a:prstGeom>
        </p:spPr>
        <p:txBody>
          <a:bodyPr wrap="square">
            <a:spAutoFit/>
          </a:bodyPr>
          <a:lstStyle/>
          <a:p>
            <a:pPr marL="742950" lvl="1" indent="-285750">
              <a:buFont typeface="Wingdings" panose="05000000000000000000" pitchFamily="2" charset="2"/>
              <a:buChar char="Ø"/>
            </a:pPr>
            <a:r>
              <a:rPr lang="en-US" dirty="0">
                <a:solidFill>
                  <a:srgbClr val="FFFFFF"/>
                </a:solidFill>
                <a:latin typeface="Arial" panose="020B0604020202020204" pitchFamily="34" charset="0"/>
                <a:cs typeface="Arial" panose="020B0604020202020204" pitchFamily="34" charset="0"/>
              </a:rPr>
              <a:t>Countries that prefer protectionism may find themselves isolated and incentivized to pursue military expansionism.</a:t>
            </a:r>
          </a:p>
          <a:p>
            <a:pPr marL="742950" lvl="1" indent="-285750">
              <a:buFont typeface="Wingdings" panose="05000000000000000000" pitchFamily="2" charset="2"/>
              <a:buChar char="Ø"/>
            </a:pPr>
            <a:r>
              <a:rPr lang="en-US" dirty="0">
                <a:solidFill>
                  <a:srgbClr val="FFFFFF"/>
                </a:solidFill>
                <a:latin typeface="Arial" panose="020B0604020202020204" pitchFamily="34" charset="0"/>
                <a:cs typeface="Arial" panose="020B0604020202020204" pitchFamily="34" charset="0"/>
              </a:rPr>
              <a:t>The United Nations is fairly powerless to foster trade agreements.</a:t>
            </a:r>
          </a:p>
          <a:p>
            <a:pPr marL="742950" lvl="1" indent="-285750">
              <a:buFont typeface="Wingdings" panose="05000000000000000000" pitchFamily="2" charset="2"/>
              <a:buChar char="Ø"/>
            </a:pPr>
            <a:r>
              <a:rPr lang="en-US" dirty="0">
                <a:solidFill>
                  <a:srgbClr val="FFFFFF"/>
                </a:solidFill>
                <a:latin typeface="Arial" panose="020B0604020202020204" pitchFamily="34" charset="0"/>
                <a:cs typeface="Arial" panose="020B0604020202020204" pitchFamily="34" charset="0"/>
              </a:rPr>
              <a:t>Your plan will require states to accept some degree of economic sensitivity or vulnerability. If they object, your plan might fail</a:t>
            </a:r>
            <a:endParaRPr lang="en-GB" dirty="0"/>
          </a:p>
        </p:txBody>
      </p:sp>
    </p:spTree>
    <p:extLst>
      <p:ext uri="{BB962C8B-B14F-4D97-AF65-F5344CB8AC3E}">
        <p14:creationId xmlns:p14="http://schemas.microsoft.com/office/powerpoint/2010/main" val="162960942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20">
      <a:dk1>
        <a:srgbClr val="0E5889"/>
      </a:dk1>
      <a:lt1>
        <a:srgbClr val="0E5889"/>
      </a:lt1>
      <a:dk2>
        <a:srgbClr val="1F497D"/>
      </a:dk2>
      <a:lt2>
        <a:srgbClr val="EEECE1"/>
      </a:lt2>
      <a:accent1>
        <a:srgbClr val="3EB959"/>
      </a:accent1>
      <a:accent2>
        <a:srgbClr val="C4BE59"/>
      </a:accent2>
      <a:accent3>
        <a:srgbClr val="FFFFFF"/>
      </a:accent3>
      <a:accent4>
        <a:srgbClr val="3EB959"/>
      </a:accent4>
      <a:accent5>
        <a:srgbClr val="0E5889"/>
      </a:accent5>
      <a:accent6>
        <a:srgbClr val="FFFFFF"/>
      </a:accent6>
      <a:hlink>
        <a:srgbClr val="C4BE59"/>
      </a:hlink>
      <a:folHlink>
        <a:srgbClr val="C4BE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301</TotalTime>
  <Words>2488</Words>
  <Application>Microsoft Office PowerPoint</Application>
  <PresentationFormat>On-screen Show (4:3)</PresentationFormat>
  <Paragraphs>99</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Custom Design</vt:lpstr>
      <vt:lpstr>PowerPoint Presentation</vt:lpstr>
      <vt:lpstr>PowerPoint Presentation</vt:lpstr>
      <vt:lpstr>Build up Turkey’s military as well. Greece’s intentions may be harmless, but it is better to be safe than sorry. Plus, any rise in Greek regional influence means a loss of Turkish influence. Maintain Turkish power and influence at all costs.</vt:lpstr>
      <vt:lpstr>Balance Greece. Reach out to other states in the region, including the Balkan states and Italy, to form an alliance against the rise of Greek power. Doing so will mean that even if Greece does become very powerful, the combined power of all of its neighbors will keep it in check. </vt:lpstr>
      <vt:lpstr>Reach out to Greece and try to strike an alliance. If Greece is getting stronger, now is a great time to strengthen ties of friendship between you and Greece. Furthermore, if Greece’s rise continues as projected, you will have a strong alliance between the two most powerful countries in the region, giving you substantial combined influence.</vt:lpstr>
      <vt:lpstr>Attack Greece. A powerful Greece is a dangerous Greece, and must not be permitted. Right now, Turkey still has the upper hand. Turkey cannot afford to watch as that advantage disappears. Striking now will set Greece back substantially, and eliminate the threat.</vt:lpstr>
      <vt:lpstr>Seek to undermine Greece. Reach out to your shared military suppliers and try to strike exclusive contracts (or at least favorable ones) to drive up prices for Greece and increase the difficulty of attaining foreign materiel. Perhaps even launch careful cyberattacks to undermine its biggest economic players and slow Greek growth.</vt:lpstr>
      <vt:lpstr>PowerPoint Presentation</vt:lpstr>
      <vt:lpstr>Promote economic interdependence. Encourage countries to build trade alliances and create free trade agreements. Consider adding incentives such as a UN commitment to militarily protect any country attacked by a trading partner.</vt:lpstr>
      <vt:lpstr>Strengthen international institutions. Institutions such as the UN, the ICC, and the World Bank have been instrumental in promoting global peace and prosperity. The greater the influence of international institutions, the more peaceful the world will be. </vt:lpstr>
      <vt:lpstr>Promote democracy worldwide and work toward a global community of democratic nations. Commit the UN to protecting democracies from non-democracies. Consider pro-democracy measures such as only allowing democracies or countries transitioning toward democracy onto the Security Council. Commit UN resources to helping fledgling democracies develop.</vt:lpstr>
      <vt:lpstr>Encourage the growth of national and international peace movements and peace-promoting NGOs. Facilitate international collaboration between various organizations and movements. Work with member states to promote the growth of national peace organizations and movements. Pressure states with prohibitive laws to open their legal systems to peaceful movements.</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Zimmerman, Lauren</dc:creator>
  <cp:lastModifiedBy>Zimmerman, Lauren</cp:lastModifiedBy>
  <cp:revision>27</cp:revision>
  <dcterms:created xsi:type="dcterms:W3CDTF">2015-02-02T15:42:32Z</dcterms:created>
  <dcterms:modified xsi:type="dcterms:W3CDTF">2015-02-12T10:28:59Z</dcterms:modified>
</cp:coreProperties>
</file>