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sldIdLst>
    <p:sldId id="256" r:id="rId3"/>
    <p:sldId id="257" r:id="rId4"/>
    <p:sldId id="258" r:id="rId5"/>
    <p:sldId id="259" r:id="rId6"/>
    <p:sldId id="260" r:id="rId7"/>
    <p:sldId id="261" r:id="rId8"/>
    <p:sldId id="262" r:id="rId9"/>
    <p:sldId id="263"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312" y="-94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In this chapter, the possible decisions represent different theoretical traditions in International Relations.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When you have settled on a response to each scenario, click on your decision. When you do, you will be brought to a discussion of the pros and cons of your decision. 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134518" y="260648"/>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267744" y="287261"/>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84800" y="1287947"/>
            <a:ext cx="3567120"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12/02/2015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12/02/2015</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dirty="0"/>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12/02/2015</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dirty="0"/>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3.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1680" y="908720"/>
            <a:ext cx="5760640" cy="400110"/>
          </a:xfrm>
          <a:prstGeom prst="rect">
            <a:avLst/>
          </a:prstGeom>
        </p:spPr>
        <p:txBody>
          <a:bodyPr wrap="square">
            <a:spAutoFit/>
          </a:bodyPr>
          <a:lstStyle/>
          <a:p>
            <a:pPr lvl="0" algn="ctr"/>
            <a:r>
              <a:rPr lang="en-US" sz="2000" b="1" dirty="0">
                <a:ln>
                  <a:solidFill>
                    <a:srgbClr val="0E5889">
                      <a:lumMod val="75000"/>
                      <a:lumOff val="25000"/>
                      <a:alpha val="10000"/>
                    </a:srgbClr>
                  </a:solidFill>
                </a:ln>
                <a:solidFill>
                  <a:srgbClr val="C4BE5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Chapter 3: Theories of International Relations</a:t>
            </a:r>
            <a:endParaRPr lang="en-GB"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640960" cy="1066130"/>
          </a:xfrm>
        </p:spPr>
        <p:txBody>
          <a:bodyPr>
            <a:noAutofit/>
          </a:bodyPr>
          <a:lstStyle/>
          <a:p>
            <a:r>
              <a:rPr lang="en-US" sz="1800" b="1" dirty="0"/>
              <a:t>Reject the offer. Declare publicly that no state that earns its revenue from drugs and violence is a legitimate state. Push for international action against the new state on moral grounds, and acknowledge the Mexico’s rightful ownership of the territory</a:t>
            </a:r>
            <a:r>
              <a:rPr lang="en-US" sz="1800" b="1" dirty="0" smtClean="0"/>
              <a:t>. </a:t>
            </a:r>
            <a:br>
              <a:rPr lang="en-US" sz="1800" b="1" dirty="0" smtClean="0"/>
            </a:br>
            <a:r>
              <a:rPr lang="en-US" sz="1800" b="1" dirty="0" smtClean="0"/>
              <a:t>(Constructivism)</a:t>
            </a:r>
            <a:endParaRPr lang="en-GB" sz="1800" b="1" dirty="0"/>
          </a:p>
        </p:txBody>
      </p:sp>
      <p:sp>
        <p:nvSpPr>
          <p:cNvPr id="3" name="Rectangle 2"/>
          <p:cNvSpPr/>
          <p:nvPr/>
        </p:nvSpPr>
        <p:spPr>
          <a:xfrm>
            <a:off x="251520" y="1994985"/>
            <a:ext cx="4320480" cy="2523768"/>
          </a:xfrm>
          <a:prstGeom prst="rect">
            <a:avLst/>
          </a:prstGeom>
        </p:spPr>
        <p:txBody>
          <a:bodyPr wrap="square">
            <a:spAutoFit/>
          </a:bodyPr>
          <a:lstStyle/>
          <a:p>
            <a:pPr marR="0" lvl="1" indent="-342900" fontAlgn="auto">
              <a:lnSpc>
                <a:spcPct val="100000"/>
              </a:lnSpc>
              <a:spcBef>
                <a:spcPct val="20000"/>
              </a:spcBef>
              <a:spcAft>
                <a:spcPts val="600"/>
              </a:spcAft>
              <a:buClr>
                <a:srgbClr val="FFFFFF"/>
              </a:buClr>
              <a:buSzPct val="70000"/>
              <a:buFont typeface="Wingdings" panose="05000000000000000000" pitchFamily="2" charset="2"/>
              <a:buChar char="Ø"/>
              <a:tabLst/>
              <a:defRPr/>
            </a:pPr>
            <a:r>
              <a:rPr lang="en-US" sz="2000" dirty="0"/>
              <a:t>Retains the absolute moral high ground and international legitimacy for the United </a:t>
            </a:r>
            <a:r>
              <a:rPr lang="en-US" sz="2000" dirty="0" smtClean="0"/>
              <a:t>States.</a:t>
            </a:r>
            <a:endParaRPr lang="en-US" sz="2000" dirty="0"/>
          </a:p>
          <a:p>
            <a:pPr marR="0" lvl="1" indent="-342900" fontAlgn="auto">
              <a:lnSpc>
                <a:spcPct val="100000"/>
              </a:lnSpc>
              <a:spcBef>
                <a:spcPct val="20000"/>
              </a:spcBef>
              <a:spcAft>
                <a:spcPts val="600"/>
              </a:spcAft>
              <a:buClr>
                <a:srgbClr val="FFFFFF"/>
              </a:buClr>
              <a:buSzPct val="70000"/>
              <a:buFont typeface="Wingdings" panose="05000000000000000000" pitchFamily="2" charset="2"/>
              <a:buChar char="Ø"/>
              <a:tabLst/>
              <a:defRPr/>
            </a:pPr>
            <a:r>
              <a:rPr lang="en-US" sz="2000" dirty="0"/>
              <a:t>Continues positive relations with </a:t>
            </a:r>
            <a:r>
              <a:rPr lang="en-US" sz="2000" dirty="0" smtClean="0"/>
              <a:t>Mexico.</a:t>
            </a:r>
            <a:endParaRPr lang="en-US" sz="2000" dirty="0"/>
          </a:p>
          <a:p>
            <a:pPr marR="0" lvl="1" indent="-342900" fontAlgn="auto">
              <a:lnSpc>
                <a:spcPct val="100000"/>
              </a:lnSpc>
              <a:spcBef>
                <a:spcPct val="20000"/>
              </a:spcBef>
              <a:spcAft>
                <a:spcPts val="600"/>
              </a:spcAft>
              <a:buClr>
                <a:srgbClr val="FFFFFF"/>
              </a:buClr>
              <a:buSzPct val="70000"/>
              <a:buFont typeface="Wingdings" panose="05000000000000000000" pitchFamily="2" charset="2"/>
              <a:buChar char="Ø"/>
              <a:tabLst/>
              <a:defRPr/>
            </a:pPr>
            <a:r>
              <a:rPr lang="en-US" sz="2000" dirty="0"/>
              <a:t>Sets a clear precedent for any future criminal or terrorist </a:t>
            </a:r>
            <a:r>
              <a:rPr lang="en-US" sz="2000" dirty="0" smtClean="0"/>
              <a:t>states.</a:t>
            </a:r>
            <a:endParaRPr lang="en-US" sz="2000" dirty="0"/>
          </a:p>
        </p:txBody>
      </p:sp>
      <p:sp>
        <p:nvSpPr>
          <p:cNvPr id="4" name="Rectangle 3"/>
          <p:cNvSpPr/>
          <p:nvPr/>
        </p:nvSpPr>
        <p:spPr>
          <a:xfrm>
            <a:off x="4572000" y="1988840"/>
            <a:ext cx="4427984" cy="2077492"/>
          </a:xfrm>
          <a:prstGeom prst="rect">
            <a:avLst/>
          </a:prstGeom>
        </p:spPr>
        <p:txBody>
          <a:bodyPr wrap="square">
            <a:spAutoFit/>
          </a:bodyPr>
          <a:lstStyle/>
          <a:p>
            <a:pPr lvl="1" indent="-342900">
              <a:spcBef>
                <a:spcPct val="20000"/>
              </a:spcBef>
              <a:spcAft>
                <a:spcPts val="600"/>
              </a:spcAft>
              <a:buClr>
                <a:srgbClr val="FFFFFF"/>
              </a:buClr>
              <a:buSzPct val="70000"/>
              <a:buFont typeface="Wingdings" panose="05000000000000000000" pitchFamily="2" charset="2"/>
              <a:buChar char="Ø"/>
            </a:pPr>
            <a:r>
              <a:rPr lang="en-US" sz="2000" dirty="0"/>
              <a:t>Does little to protect the United States from drugs and violence on its </a:t>
            </a:r>
            <a:r>
              <a:rPr lang="en-US" sz="2000" dirty="0" smtClean="0"/>
              <a:t>border.</a:t>
            </a:r>
            <a:endParaRPr lang="en-US" sz="2000" dirty="0"/>
          </a:p>
          <a:p>
            <a:pPr lvl="1" indent="-342900">
              <a:spcBef>
                <a:spcPct val="20000"/>
              </a:spcBef>
              <a:spcAft>
                <a:spcPts val="600"/>
              </a:spcAft>
              <a:buClr>
                <a:srgbClr val="FFFFFF"/>
              </a:buClr>
              <a:buSzPct val="70000"/>
              <a:buFont typeface="Wingdings" panose="05000000000000000000" pitchFamily="2" charset="2"/>
              <a:buChar char="Ø"/>
            </a:pPr>
            <a:r>
              <a:rPr lang="en-US" sz="2000" dirty="0"/>
              <a:t>Removes any possibility of positive relations with potential fledgling </a:t>
            </a:r>
            <a:r>
              <a:rPr lang="en-US" sz="2000" dirty="0" smtClean="0"/>
              <a:t>state.</a:t>
            </a:r>
            <a:endParaRPr lang="en-US" sz="2000" dirty="0"/>
          </a:p>
        </p:txBody>
      </p:sp>
    </p:spTree>
    <p:extLst>
      <p:ext uri="{BB962C8B-B14F-4D97-AF65-F5344CB8AC3E}">
        <p14:creationId xmlns:p14="http://schemas.microsoft.com/office/powerpoint/2010/main" val="1781152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92488" cy="4801314"/>
          </a:xfrm>
          <a:prstGeom prst="rect">
            <a:avLst/>
          </a:prstGeom>
        </p:spPr>
        <p:txBody>
          <a:bodyPr wrap="square">
            <a:spAutoFit/>
          </a:bodyPr>
          <a:lstStyle/>
          <a:p>
            <a:pPr>
              <a:buFont typeface="Wingdings" panose="05000000000000000000" pitchFamily="2" charset="2"/>
              <a:buChar char="Ø"/>
            </a:pPr>
            <a:r>
              <a:rPr lang="en-US" dirty="0">
                <a:latin typeface="Arial" panose="020B0604020202020204" pitchFamily="34" charset="0"/>
                <a:cs typeface="Arial" panose="020B0604020202020204" pitchFamily="34" charset="0"/>
              </a:rPr>
              <a:t>Imagine you are the Prime Minister of Japan. China, claiming it wishes to promote East Asian unity and economic growth, offers terms of a trade agreement that would lead to a massive increase in trade between your nation and China. The terms would be a boon to the Japanese economy, but even more beneficial to China. </a:t>
            </a:r>
          </a:p>
          <a:p>
            <a:pPr>
              <a:buFont typeface="Wingdings" panose="05000000000000000000" pitchFamily="2" charset="2"/>
              <a:buChar char="Ø"/>
            </a:pPr>
            <a:r>
              <a:rPr lang="en-US" dirty="0">
                <a:latin typeface="Arial" panose="020B0604020202020204" pitchFamily="34" charset="0"/>
                <a:cs typeface="Arial" panose="020B0604020202020204" pitchFamily="34" charset="0"/>
              </a:rPr>
              <a:t>Additionally, China has been building both its nuclear arsenal and its conventional missile arsenal, with ever more units placed on its eastern and northern borders, allegedly to protect itself from growing Russian and North Korean threats. </a:t>
            </a:r>
          </a:p>
          <a:p>
            <a:pPr>
              <a:buFont typeface="Wingdings" panose="05000000000000000000" pitchFamily="2" charset="2"/>
              <a:buChar char="Ø"/>
            </a:pPr>
            <a:r>
              <a:rPr lang="en-US" dirty="0">
                <a:latin typeface="Arial" panose="020B0604020202020204" pitchFamily="34" charset="0"/>
                <a:cs typeface="Arial" panose="020B0604020202020204" pitchFamily="34" charset="0"/>
              </a:rPr>
              <a:t>What choice do you make?</a:t>
            </a:r>
          </a:p>
        </p:txBody>
      </p:sp>
      <p:sp>
        <p:nvSpPr>
          <p:cNvPr id="5" name="Rectangle 4"/>
          <p:cNvSpPr/>
          <p:nvPr/>
        </p:nvSpPr>
        <p:spPr>
          <a:xfrm>
            <a:off x="4572000" y="1286159"/>
            <a:ext cx="4355976" cy="5093702"/>
          </a:xfrm>
          <a:prstGeom prst="rect">
            <a:avLst/>
          </a:prstGeom>
        </p:spPr>
        <p:txBody>
          <a:bodyPr wrap="square">
            <a:spAutoFit/>
          </a:bodyPr>
          <a:lstStyle/>
          <a:p>
            <a:pPr marL="285750"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hlinkClick r:id="rId2" action="ppaction://hlinksldjump"/>
              </a:rPr>
              <a:t>Reject the offer </a:t>
            </a:r>
            <a:r>
              <a:rPr lang="en-US" sz="1300" dirty="0">
                <a:latin typeface="Arial" panose="020B0604020202020204" pitchFamily="34" charset="0"/>
                <a:cs typeface="Arial" panose="020B0604020202020204" pitchFamily="34" charset="0"/>
              </a:rPr>
              <a:t>and build up your conventional arsenal. China is a growing power, and accepting terms that grant China gains relative to your state is unwise. Additionally, while China’s growing arsenal may be focused elsewhere, it nonetheless constitutes a threat for which you must be prepared.</a:t>
            </a:r>
          </a:p>
          <a:p>
            <a:pPr marL="285750"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hlinkClick r:id="rId3" action="ppaction://hlinksldjump"/>
              </a:rPr>
              <a:t>Accept the offer. </a:t>
            </a:r>
            <a:r>
              <a:rPr lang="en-US" sz="1300" dirty="0">
                <a:latin typeface="Arial" panose="020B0604020202020204" pitchFamily="34" charset="0"/>
                <a:cs typeface="Arial" panose="020B0604020202020204" pitchFamily="34" charset="0"/>
              </a:rPr>
              <a:t>While China may gain more, the economic gains will still benefit Japan and increase the prosperity of your people. Use the increased negotiating power to request that China freeze its nuclear growth and remove conventional missile capabilities from the Eastern border. Additionally, attempt over time to openly negotiate more equal trade terms.</a:t>
            </a:r>
          </a:p>
          <a:p>
            <a:pPr marL="285750"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hlinkClick r:id="rId4" action="ppaction://hlinksldjump"/>
              </a:rPr>
              <a:t>Accept the offer</a:t>
            </a:r>
            <a:r>
              <a:rPr lang="en-US" sz="1300" dirty="0">
                <a:latin typeface="Arial" panose="020B0604020202020204" pitchFamily="34" charset="0"/>
                <a:cs typeface="Arial" panose="020B0604020202020204" pitchFamily="34" charset="0"/>
                <a:hlinkClick r:id="" action="ppaction://noaction"/>
              </a:rPr>
              <a:t>.</a:t>
            </a:r>
            <a:r>
              <a:rPr lang="en-US" sz="1300" dirty="0">
                <a:latin typeface="Arial" panose="020B0604020202020204" pitchFamily="34" charset="0"/>
                <a:cs typeface="Arial" panose="020B0604020202020204" pitchFamily="34" charset="0"/>
              </a:rPr>
              <a:t> Ignore China’s growing arsenal. International norms forbid use of nuclear weapons and unprovoked military attacks, so China will not likely engage in either. The trade agreement will benefit Japan domestically and cause no real international damage.</a:t>
            </a:r>
          </a:p>
          <a:p>
            <a:pPr marL="285750"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hlinkClick r:id="rId5" action="ppaction://hlinksldjump"/>
              </a:rPr>
              <a:t>Accept the offer. </a:t>
            </a:r>
            <a:r>
              <a:rPr lang="en-US" sz="1300" dirty="0">
                <a:latin typeface="Arial" panose="020B0604020202020204" pitchFamily="34" charset="0"/>
                <a:cs typeface="Arial" panose="020B0604020202020204" pitchFamily="34" charset="0"/>
              </a:rPr>
              <a:t>The military buildup is irrelevant. This is a chance to build your economy and enhance capitalism throughout Japan. Additionally, increasing international business with China will provide opportunities for economic growth for years to come. </a:t>
            </a:r>
          </a:p>
        </p:txBody>
      </p:sp>
    </p:spTree>
    <p:extLst>
      <p:ext uri="{BB962C8B-B14F-4D97-AF65-F5344CB8AC3E}">
        <p14:creationId xmlns:p14="http://schemas.microsoft.com/office/powerpoint/2010/main" val="1412614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9036496" cy="1066130"/>
          </a:xfrm>
        </p:spPr>
        <p:txBody>
          <a:bodyPr>
            <a:noAutofit/>
          </a:bodyPr>
          <a:lstStyle/>
          <a:p>
            <a:r>
              <a:rPr lang="en-US" sz="1800" b="1" dirty="0"/>
              <a:t>Reject the offer and build up your conventional arsenal. China is a growing power, and accepting terms that grant China gains relative to your state is unwise. Additionally, while China’s growing arsenal may be focused elsewhere, it nonetheless constitutes a threat for which you must be prepared. </a:t>
            </a:r>
            <a:r>
              <a:rPr lang="en-US" sz="1800" b="1" dirty="0" smtClean="0"/>
              <a:t/>
            </a:r>
            <a:br>
              <a:rPr lang="en-US" sz="1800" b="1" dirty="0" smtClean="0"/>
            </a:br>
            <a:r>
              <a:rPr lang="en-US" sz="1800" b="1" dirty="0" smtClean="0"/>
              <a:t>(</a:t>
            </a:r>
            <a:r>
              <a:rPr lang="en-US" sz="1800" b="1" dirty="0"/>
              <a:t>Realism)</a:t>
            </a:r>
            <a:endParaRPr lang="en-GB" sz="1800" b="1" dirty="0"/>
          </a:p>
        </p:txBody>
      </p:sp>
      <p:sp>
        <p:nvSpPr>
          <p:cNvPr id="3" name="Rectangle 2"/>
          <p:cNvSpPr/>
          <p:nvPr/>
        </p:nvSpPr>
        <p:spPr>
          <a:xfrm>
            <a:off x="107504" y="2019725"/>
            <a:ext cx="4320480" cy="1886670"/>
          </a:xfrm>
          <a:prstGeom prst="rect">
            <a:avLst/>
          </a:prstGeom>
        </p:spPr>
        <p:txBody>
          <a:bodyPr wrap="square">
            <a:spAutoFit/>
          </a:bodyPr>
          <a:lstStyle/>
          <a:p>
            <a:pPr lvl="1" indent="-285750">
              <a:spcBef>
                <a:spcPct val="20000"/>
              </a:spcBef>
              <a:spcAft>
                <a:spcPts val="600"/>
              </a:spcAft>
              <a:buClr>
                <a:srgbClr val="FFFFFF"/>
              </a:buClr>
              <a:buSzPct val="70000"/>
              <a:buFont typeface="Wingdings" panose="05000000000000000000" pitchFamily="2" charset="2"/>
              <a:buChar char="Ø"/>
            </a:pPr>
            <a:r>
              <a:rPr lang="en-US" dirty="0">
                <a:latin typeface="Arial" panose="020B0604020202020204" pitchFamily="34" charset="0"/>
                <a:cs typeface="Arial" panose="020B0604020202020204" pitchFamily="34" charset="0"/>
              </a:rPr>
              <a:t>If China turns out to be aggressive, you will be in the best situation to fend off a possible attack. </a:t>
            </a:r>
          </a:p>
          <a:p>
            <a:pPr lvl="1" indent="-285750">
              <a:spcBef>
                <a:spcPct val="20000"/>
              </a:spcBef>
              <a:spcAft>
                <a:spcPts val="600"/>
              </a:spcAft>
              <a:buClr>
                <a:srgbClr val="FFFFFF"/>
              </a:buClr>
              <a:buSzPct val="70000"/>
              <a:buFont typeface="Wingdings" panose="05000000000000000000" pitchFamily="2" charset="2"/>
              <a:buChar char="Ø"/>
            </a:pPr>
            <a:r>
              <a:rPr lang="en-US" dirty="0">
                <a:latin typeface="Arial" panose="020B0604020202020204" pitchFamily="34" charset="0"/>
                <a:cs typeface="Arial" panose="020B0604020202020204" pitchFamily="34" charset="0"/>
              </a:rPr>
              <a:t>You deny relative gains to an economic rival and potential security threat.</a:t>
            </a:r>
          </a:p>
        </p:txBody>
      </p:sp>
      <p:sp>
        <p:nvSpPr>
          <p:cNvPr id="4" name="Rectangle 3"/>
          <p:cNvSpPr/>
          <p:nvPr/>
        </p:nvSpPr>
        <p:spPr>
          <a:xfrm>
            <a:off x="4572000" y="1988840"/>
            <a:ext cx="4355976" cy="3127010"/>
          </a:xfrm>
          <a:prstGeom prst="rect">
            <a:avLst/>
          </a:prstGeom>
        </p:spPr>
        <p:txBody>
          <a:bodyPr wrap="square">
            <a:spAutoFit/>
          </a:bodyPr>
          <a:lstStyle/>
          <a:p>
            <a:pPr lvl="1" indent="-285750">
              <a:spcBef>
                <a:spcPct val="20000"/>
              </a:spcBef>
              <a:spcAft>
                <a:spcPts val="600"/>
              </a:spcAft>
              <a:buClr>
                <a:srgbClr val="FFFFFF"/>
              </a:buClr>
              <a:buSzPct val="70000"/>
              <a:buFont typeface="Wingdings" panose="05000000000000000000" pitchFamily="2" charset="2"/>
              <a:buChar char="Ø"/>
            </a:pPr>
            <a:r>
              <a:rPr lang="en-US" dirty="0">
                <a:latin typeface="Arial" panose="020B0604020202020204" pitchFamily="34" charset="0"/>
                <a:cs typeface="Arial" panose="020B0604020202020204" pitchFamily="34" charset="0"/>
              </a:rPr>
              <a:t>You deny the people of Japan the benefits of the trade agreement, even if they are unequal.</a:t>
            </a:r>
          </a:p>
          <a:p>
            <a:pPr lvl="1" indent="-285750">
              <a:spcBef>
                <a:spcPct val="20000"/>
              </a:spcBef>
              <a:spcAft>
                <a:spcPts val="600"/>
              </a:spcAft>
              <a:buClr>
                <a:srgbClr val="FFFFFF"/>
              </a:buClr>
              <a:buSzPct val="70000"/>
              <a:buFont typeface="Wingdings" panose="05000000000000000000" pitchFamily="2" charset="2"/>
              <a:buChar char="Ø"/>
            </a:pPr>
            <a:r>
              <a:rPr lang="en-US" dirty="0">
                <a:latin typeface="Arial" panose="020B0604020202020204" pitchFamily="34" charset="0"/>
                <a:cs typeface="Arial" panose="020B0604020202020204" pitchFamily="34" charset="0"/>
              </a:rPr>
              <a:t>If China’s security position is purely defensive, you have missed the chance to secure a crucial regional ally, especially if Russia or North Korea becomes and aggressor.</a:t>
            </a:r>
          </a:p>
          <a:p>
            <a:pPr lvl="1" indent="-285750">
              <a:spcBef>
                <a:spcPct val="20000"/>
              </a:spcBef>
              <a:spcAft>
                <a:spcPts val="600"/>
              </a:spcAft>
              <a:buClr>
                <a:srgbClr val="FFFFFF"/>
              </a:buClr>
              <a:buSzPct val="70000"/>
              <a:buFont typeface="Wingdings" panose="05000000000000000000" pitchFamily="2" charset="2"/>
              <a:buChar char="Ø"/>
            </a:pPr>
            <a:r>
              <a:rPr lang="en-US" dirty="0">
                <a:latin typeface="Arial" panose="020B0604020202020204" pitchFamily="34" charset="0"/>
                <a:cs typeface="Arial" panose="020B0604020202020204" pitchFamily="34" charset="0"/>
              </a:rPr>
              <a:t>You have missed a chance at regional growth and unity.</a:t>
            </a:r>
          </a:p>
        </p:txBody>
      </p:sp>
    </p:spTree>
    <p:extLst>
      <p:ext uri="{BB962C8B-B14F-4D97-AF65-F5344CB8AC3E}">
        <p14:creationId xmlns:p14="http://schemas.microsoft.com/office/powerpoint/2010/main" val="344609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443" y="404664"/>
            <a:ext cx="8784976" cy="1152128"/>
          </a:xfrm>
        </p:spPr>
        <p:txBody>
          <a:bodyPr>
            <a:noAutofit/>
          </a:bodyPr>
          <a:lstStyle/>
          <a:p>
            <a:pPr lvl="1" algn="ctr"/>
            <a:r>
              <a:rPr lang="en-US" sz="1600" b="1" dirty="0" smtClean="0">
                <a:solidFill>
                  <a:srgbClr val="C4BE59"/>
                </a:solidFill>
                <a:effectLst/>
                <a:latin typeface="Arial" panose="020B0604020202020204" pitchFamily="34" charset="0"/>
                <a:cs typeface="Arial" panose="020B0604020202020204" pitchFamily="34" charset="0"/>
              </a:rPr>
              <a:t>Accept the offer. While China may gain more, the economic gains will still benefit Japan and increase the prosperity of your people. Use the increased negotiating power to request that China freeze its nuclear growth and remove conventional missile capabilities from the Eastern border. Additionally, attempt over time to openly negotiate more equal trade terms. </a:t>
            </a:r>
            <a:r>
              <a:rPr lang="en-US" sz="1600" b="1" dirty="0" smtClean="0">
                <a:solidFill>
                  <a:srgbClr val="C4BE59"/>
                </a:solidFill>
                <a:effectLst/>
                <a:latin typeface="Arial" panose="020B0604020202020204" pitchFamily="34" charset="0"/>
                <a:cs typeface="Arial" panose="020B0604020202020204" pitchFamily="34" charset="0"/>
              </a:rPr>
              <a:t/>
            </a:r>
            <a:br>
              <a:rPr lang="en-US" sz="1600" b="1" dirty="0" smtClean="0">
                <a:solidFill>
                  <a:srgbClr val="C4BE59"/>
                </a:solidFill>
                <a:effectLst/>
                <a:latin typeface="Arial" panose="020B0604020202020204" pitchFamily="34" charset="0"/>
                <a:cs typeface="Arial" panose="020B0604020202020204" pitchFamily="34" charset="0"/>
              </a:rPr>
            </a:br>
            <a:r>
              <a:rPr lang="en-US" sz="1600" b="1" dirty="0" smtClean="0">
                <a:solidFill>
                  <a:srgbClr val="C4BE59"/>
                </a:solidFill>
                <a:effectLst/>
                <a:latin typeface="Arial" panose="020B0604020202020204" pitchFamily="34" charset="0"/>
                <a:cs typeface="Arial" panose="020B0604020202020204" pitchFamily="34" charset="0"/>
              </a:rPr>
              <a:t>(</a:t>
            </a:r>
            <a:r>
              <a:rPr lang="en-US" sz="1600" b="1" dirty="0" smtClean="0">
                <a:solidFill>
                  <a:srgbClr val="C4BE59"/>
                </a:solidFill>
                <a:effectLst/>
                <a:latin typeface="Arial" panose="020B0604020202020204" pitchFamily="34" charset="0"/>
                <a:cs typeface="Arial" panose="020B0604020202020204" pitchFamily="34" charset="0"/>
              </a:rPr>
              <a:t>Liberalism)</a:t>
            </a:r>
            <a:r>
              <a:rPr lang="en-US" sz="1600" b="1" dirty="0" smtClean="0">
                <a:latin typeface="Arial" panose="020B0604020202020204" pitchFamily="34" charset="0"/>
                <a:cs typeface="Arial" panose="020B0604020202020204" pitchFamily="34" charset="0"/>
              </a:rPr>
              <a:t/>
            </a:r>
            <a:br>
              <a:rPr lang="en-US" sz="16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
            </a:r>
            <a:br>
              <a:rPr lang="en-US" sz="1400" b="1" dirty="0" smtClean="0">
                <a:latin typeface="Arial" panose="020B0604020202020204" pitchFamily="34" charset="0"/>
                <a:cs typeface="Arial" panose="020B0604020202020204" pitchFamily="34" charset="0"/>
              </a:rPr>
            </a:br>
            <a:endParaRPr lang="en-GB" sz="1400" b="1" dirty="0">
              <a:latin typeface="Arial" panose="020B0604020202020204" pitchFamily="34" charset="0"/>
              <a:cs typeface="Arial" panose="020B0604020202020204" pitchFamily="34" charset="0"/>
            </a:endParaRPr>
          </a:p>
        </p:txBody>
      </p:sp>
      <p:sp>
        <p:nvSpPr>
          <p:cNvPr id="3" name="Rectangle 2"/>
          <p:cNvSpPr/>
          <p:nvPr/>
        </p:nvSpPr>
        <p:spPr>
          <a:xfrm>
            <a:off x="251520" y="1938812"/>
            <a:ext cx="4392488" cy="3477875"/>
          </a:xfrm>
          <a:prstGeom prst="rect">
            <a:avLst/>
          </a:prstGeom>
        </p:spPr>
        <p:txBody>
          <a:bodyPr wrap="square">
            <a:spAutoFit/>
          </a:bodyPr>
          <a:lstStyle/>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You bring economic benefits to the people of Japan.</a:t>
            </a:r>
          </a:p>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You have seized an opportunity to promote regional growth and unity.</a:t>
            </a:r>
          </a:p>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You have put yourself in a position to be able to negotiate with China, first about the trade agreement and the pressing security concerns, but also about any future issues that may arise.</a:t>
            </a:r>
          </a:p>
        </p:txBody>
      </p:sp>
      <p:sp>
        <p:nvSpPr>
          <p:cNvPr id="4" name="Rectangle 3"/>
          <p:cNvSpPr/>
          <p:nvPr/>
        </p:nvSpPr>
        <p:spPr>
          <a:xfrm>
            <a:off x="4499992" y="1938397"/>
            <a:ext cx="4427984" cy="2077492"/>
          </a:xfrm>
          <a:prstGeom prst="rect">
            <a:avLst/>
          </a:prstGeom>
        </p:spPr>
        <p:txBody>
          <a:bodyPr wrap="square">
            <a:spAutoFit/>
          </a:bodyPr>
          <a:lstStyle/>
          <a:p>
            <a:pPr marR="0" lvl="1" indent="-285750" fontAlgn="auto">
              <a:lnSpc>
                <a:spcPct val="100000"/>
              </a:lnSpc>
              <a:spcBef>
                <a:spcPct val="20000"/>
              </a:spcBef>
              <a:spcAft>
                <a:spcPts val="600"/>
              </a:spcAft>
              <a:buClr>
                <a:srgbClr val="FFFFFF"/>
              </a:buClr>
              <a:buSzPct val="70000"/>
              <a:buFont typeface="Wingdings" panose="05000000000000000000" pitchFamily="2" charset="2"/>
              <a:buChar char="Ø"/>
              <a:tabLst/>
              <a:defRPr/>
            </a:pPr>
            <a:r>
              <a:rPr lang="en-US" sz="2000" dirty="0">
                <a:latin typeface="Arial" panose="020B0604020202020204" pitchFamily="34" charset="0"/>
                <a:cs typeface="Arial" panose="020B0604020202020204" pitchFamily="34" charset="0"/>
              </a:rPr>
              <a:t>China is a growing regional power and you have provided it with relative economic gains.</a:t>
            </a:r>
          </a:p>
          <a:p>
            <a:pPr marR="0" lvl="1" indent="-285750" fontAlgn="auto">
              <a:lnSpc>
                <a:spcPct val="100000"/>
              </a:lnSpc>
              <a:spcBef>
                <a:spcPct val="20000"/>
              </a:spcBef>
              <a:spcAft>
                <a:spcPts val="600"/>
              </a:spcAft>
              <a:buClr>
                <a:srgbClr val="FFFFFF"/>
              </a:buClr>
              <a:buSzPct val="70000"/>
              <a:buFont typeface="Wingdings" panose="05000000000000000000" pitchFamily="2" charset="2"/>
              <a:buChar char="Ø"/>
              <a:tabLst/>
              <a:defRPr/>
            </a:pPr>
            <a:r>
              <a:rPr lang="en-US" sz="2000" dirty="0">
                <a:latin typeface="Arial" panose="020B0604020202020204" pitchFamily="34" charset="0"/>
                <a:cs typeface="Arial" panose="020B0604020202020204" pitchFamily="34" charset="0"/>
              </a:rPr>
              <a:t>If China refuses to negotiate, you have taken a step back in all areas with regard to China.</a:t>
            </a:r>
          </a:p>
        </p:txBody>
      </p:sp>
    </p:spTree>
    <p:extLst>
      <p:ext uri="{BB962C8B-B14F-4D97-AF65-F5344CB8AC3E}">
        <p14:creationId xmlns:p14="http://schemas.microsoft.com/office/powerpoint/2010/main" val="172917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334" y="260648"/>
            <a:ext cx="8640960" cy="1066130"/>
          </a:xfrm>
        </p:spPr>
        <p:txBody>
          <a:bodyPr>
            <a:noAutofit/>
          </a:bodyPr>
          <a:lstStyle/>
          <a:p>
            <a:r>
              <a:rPr lang="en-US" sz="1800" b="1" dirty="0"/>
              <a:t>Accept the offer. Ignore China’s growing arsenal. International norms forbid use of nuclear weapons and unprovoked military attacks, so China will not likely engage in either. The trade agreement will benefit Japan domestically and cause no real international damage. </a:t>
            </a:r>
            <a:r>
              <a:rPr lang="en-US" sz="1800" b="1" dirty="0" smtClean="0"/>
              <a:t/>
            </a:r>
            <a:br>
              <a:rPr lang="en-US" sz="1800" b="1" dirty="0" smtClean="0"/>
            </a:br>
            <a:r>
              <a:rPr lang="en-US" sz="1800" b="1" dirty="0" smtClean="0"/>
              <a:t>(</a:t>
            </a:r>
            <a:r>
              <a:rPr lang="en-US" sz="1800" b="1" dirty="0"/>
              <a:t>Constructivism)</a:t>
            </a:r>
            <a:endParaRPr lang="en-GB" sz="1800" b="1" dirty="0"/>
          </a:p>
        </p:txBody>
      </p:sp>
      <p:sp>
        <p:nvSpPr>
          <p:cNvPr id="4" name="Rectangle 3"/>
          <p:cNvSpPr/>
          <p:nvPr/>
        </p:nvSpPr>
        <p:spPr>
          <a:xfrm>
            <a:off x="251520" y="1988840"/>
            <a:ext cx="4320480" cy="2862322"/>
          </a:xfrm>
          <a:prstGeom prst="rect">
            <a:avLst/>
          </a:prstGeom>
        </p:spPr>
        <p:txBody>
          <a:bodyPr wrap="square">
            <a:spAutoFit/>
          </a:bodyPr>
          <a:lstStyle/>
          <a:p>
            <a:pPr lvl="1">
              <a:buFont typeface="Wingdings" panose="05000000000000000000" pitchFamily="2" charset="2"/>
              <a:buChar char="Ø"/>
            </a:pPr>
            <a:r>
              <a:rPr lang="en-US" sz="2000" dirty="0"/>
              <a:t>By not making any demands of China, you may open up a more cordial relationship for the future.</a:t>
            </a:r>
          </a:p>
          <a:p>
            <a:pPr lvl="1">
              <a:buFont typeface="Wingdings" panose="05000000000000000000" pitchFamily="2" charset="2"/>
              <a:buChar char="Ø"/>
            </a:pPr>
            <a:r>
              <a:rPr lang="en-US" sz="2000" dirty="0"/>
              <a:t>If China is not aggressive, you have avoided making a problem where there wasn’t one.</a:t>
            </a:r>
          </a:p>
          <a:p>
            <a:pPr lvl="1">
              <a:buFont typeface="Wingdings" panose="05000000000000000000" pitchFamily="2" charset="2"/>
              <a:buChar char="Ø"/>
            </a:pPr>
            <a:r>
              <a:rPr lang="en-US" sz="2000" dirty="0"/>
              <a:t>You bring economic benefits to the people of Japan.</a:t>
            </a:r>
          </a:p>
        </p:txBody>
      </p:sp>
      <p:sp>
        <p:nvSpPr>
          <p:cNvPr id="6" name="Rectangle 5"/>
          <p:cNvSpPr/>
          <p:nvPr/>
        </p:nvSpPr>
        <p:spPr>
          <a:xfrm>
            <a:off x="4550814" y="1988840"/>
            <a:ext cx="4413674" cy="2246769"/>
          </a:xfrm>
          <a:prstGeom prst="rect">
            <a:avLst/>
          </a:prstGeom>
        </p:spPr>
        <p:txBody>
          <a:bodyPr wrap="square">
            <a:spAutoFit/>
          </a:bodyPr>
          <a:lstStyle/>
          <a:p>
            <a:pPr lvl="1">
              <a:buFont typeface="Wingdings" panose="05000000000000000000" pitchFamily="2" charset="2"/>
              <a:buChar char="Ø"/>
            </a:pPr>
            <a:r>
              <a:rPr lang="en-US" sz="2000" dirty="0"/>
              <a:t>If China becomes aggressive, you are woefully unprepared.</a:t>
            </a:r>
          </a:p>
          <a:p>
            <a:pPr lvl="1">
              <a:buFont typeface="Wingdings" panose="05000000000000000000" pitchFamily="2" charset="2"/>
              <a:buChar char="Ø"/>
            </a:pPr>
            <a:r>
              <a:rPr lang="en-US" sz="2000" dirty="0"/>
              <a:t>You are providing a regional rival with economic gains; if China becomes aggressive or competitive, this could become problematic.</a:t>
            </a:r>
          </a:p>
        </p:txBody>
      </p:sp>
    </p:spTree>
    <p:extLst>
      <p:ext uri="{BB962C8B-B14F-4D97-AF65-F5344CB8AC3E}">
        <p14:creationId xmlns:p14="http://schemas.microsoft.com/office/powerpoint/2010/main" val="3176422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01" y="260648"/>
            <a:ext cx="8964488" cy="1196752"/>
          </a:xfrm>
        </p:spPr>
        <p:txBody>
          <a:bodyPr>
            <a:normAutofit fontScale="90000"/>
          </a:bodyPr>
          <a:lstStyle/>
          <a:p>
            <a:r>
              <a:rPr lang="en-GB" sz="1800" b="1" dirty="0"/>
              <a:t>Accept the offer. The military </a:t>
            </a:r>
            <a:r>
              <a:rPr lang="en-GB" sz="1800" b="1" dirty="0" smtClean="0"/>
              <a:t>build-up </a:t>
            </a:r>
            <a:r>
              <a:rPr lang="en-GB" sz="1800" b="1" dirty="0"/>
              <a:t>is irrelevant. This is a chance to build your economy and enhance capitalism throughout Japan. Additionally, increasing international business with China will provide opportunities for economic growth for years to come. </a:t>
            </a:r>
            <a:r>
              <a:rPr lang="en-GB" sz="1800" b="1" dirty="0" smtClean="0"/>
              <a:t/>
            </a:r>
            <a:br>
              <a:rPr lang="en-GB" sz="1800" b="1" dirty="0" smtClean="0"/>
            </a:br>
            <a:r>
              <a:rPr lang="en-GB" sz="1800" b="1" dirty="0" smtClean="0"/>
              <a:t>(</a:t>
            </a:r>
            <a:r>
              <a:rPr lang="en-GB" sz="1800" b="1" dirty="0"/>
              <a:t>Marxism</a:t>
            </a:r>
            <a:r>
              <a:rPr lang="en-GB" sz="1800" b="1" dirty="0" smtClean="0"/>
              <a:t>*) </a:t>
            </a:r>
            <a:br>
              <a:rPr lang="en-GB" sz="1800" b="1" dirty="0" smtClean="0"/>
            </a:br>
            <a:r>
              <a:rPr lang="en-GB" sz="1800" b="1" dirty="0" smtClean="0"/>
              <a:t>*This </a:t>
            </a:r>
            <a:r>
              <a:rPr lang="en-GB" sz="1800" b="1" dirty="0"/>
              <a:t>is what a Marxist would expect, but not what a Marxist would advise.</a:t>
            </a:r>
            <a:r>
              <a:rPr lang="en-GB" dirty="0"/>
              <a:t/>
            </a:r>
            <a:br>
              <a:rPr lang="en-GB" dirty="0"/>
            </a:br>
            <a:endParaRPr lang="en-GB" dirty="0"/>
          </a:p>
        </p:txBody>
      </p:sp>
      <p:sp>
        <p:nvSpPr>
          <p:cNvPr id="3" name="Rectangle 2"/>
          <p:cNvSpPr/>
          <p:nvPr/>
        </p:nvSpPr>
        <p:spPr>
          <a:xfrm>
            <a:off x="179512" y="1916832"/>
            <a:ext cx="4464496" cy="3416320"/>
          </a:xfrm>
          <a:prstGeom prst="rect">
            <a:avLst/>
          </a:prstGeom>
        </p:spPr>
        <p:txBody>
          <a:bodyPr wrap="square">
            <a:spAutoFit/>
          </a:bodyPr>
          <a:lstStyle/>
          <a:p>
            <a:pPr lvl="1">
              <a:buFont typeface="Wingdings" panose="05000000000000000000" pitchFamily="2" charset="2"/>
              <a:buChar char="Ø"/>
            </a:pPr>
            <a:r>
              <a:rPr lang="en-US" dirty="0"/>
              <a:t>Increases trade with China, providing opportunities for future economic cooperation, much to the benefit of Japan’s capitalist economy.</a:t>
            </a:r>
          </a:p>
          <a:p>
            <a:pPr lvl="1">
              <a:buFont typeface="Wingdings" panose="05000000000000000000" pitchFamily="2" charset="2"/>
              <a:buChar char="Ø"/>
            </a:pPr>
            <a:r>
              <a:rPr lang="en-US" dirty="0"/>
              <a:t>In addition to future gains, provides immediate short-term benefits to the economy.</a:t>
            </a:r>
          </a:p>
          <a:p>
            <a:pPr lvl="1">
              <a:buFont typeface="Wingdings" panose="05000000000000000000" pitchFamily="2" charset="2"/>
              <a:buChar char="Ø"/>
            </a:pPr>
            <a:r>
              <a:rPr lang="en-US" dirty="0"/>
              <a:t>By putting economic concerns at the forefront, you have increased the likelihood of a cordial security relationship with China moving forward.</a:t>
            </a:r>
          </a:p>
        </p:txBody>
      </p:sp>
      <p:sp>
        <p:nvSpPr>
          <p:cNvPr id="4" name="Rectangle 3"/>
          <p:cNvSpPr/>
          <p:nvPr/>
        </p:nvSpPr>
        <p:spPr>
          <a:xfrm>
            <a:off x="4499992" y="1963921"/>
            <a:ext cx="4427984" cy="3139321"/>
          </a:xfrm>
          <a:prstGeom prst="rect">
            <a:avLst/>
          </a:prstGeom>
        </p:spPr>
        <p:txBody>
          <a:bodyPr wrap="square">
            <a:spAutoFit/>
          </a:bodyPr>
          <a:lstStyle/>
          <a:p>
            <a:pPr lvl="1">
              <a:buFont typeface="Wingdings" panose="05000000000000000000" pitchFamily="2" charset="2"/>
              <a:buChar char="Ø"/>
            </a:pPr>
            <a:r>
              <a:rPr lang="en-US" dirty="0"/>
              <a:t>If China becomes aggressive, you are woefully unprepared.</a:t>
            </a:r>
          </a:p>
          <a:p>
            <a:pPr lvl="1">
              <a:buFont typeface="Wingdings" panose="05000000000000000000" pitchFamily="2" charset="2"/>
              <a:buChar char="Ø"/>
            </a:pPr>
            <a:r>
              <a:rPr lang="en-US" dirty="0"/>
              <a:t>You are providing a regional rival with relative economic gains; if China becomes aggressive or competitive, this could become problematic.</a:t>
            </a:r>
          </a:p>
          <a:p>
            <a:pPr lvl="1">
              <a:buFont typeface="Wingdings" panose="05000000000000000000" pitchFamily="2" charset="2"/>
              <a:buChar char="Ø"/>
            </a:pPr>
            <a:r>
              <a:rPr lang="en-US" dirty="0"/>
              <a:t>You have ignored the needs of Japan’s working class. This might lead to further oppression, economic stratification, class conflict, and ultimately revolution.</a:t>
            </a:r>
          </a:p>
        </p:txBody>
      </p:sp>
    </p:spTree>
    <p:extLst>
      <p:ext uri="{BB962C8B-B14F-4D97-AF65-F5344CB8AC3E}">
        <p14:creationId xmlns:p14="http://schemas.microsoft.com/office/powerpoint/2010/main" val="944797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857" y="1308257"/>
            <a:ext cx="4328143" cy="4770537"/>
          </a:xfrm>
          <a:prstGeom prst="rect">
            <a:avLst/>
          </a:prstGeom>
        </p:spPr>
        <p:txBody>
          <a:bodyPr wrap="square">
            <a:spAutoFit/>
          </a:bodyPr>
          <a:lstStyle/>
          <a:p>
            <a:pPr>
              <a:buFont typeface="Wingdings" panose="05000000000000000000" pitchFamily="2" charset="2"/>
              <a:buChar char="Ø"/>
            </a:pPr>
            <a:r>
              <a:rPr lang="en-US" sz="1600" dirty="0"/>
              <a:t>Imagine you are the President of the United States and a large territory of Mexico, sharing a significant border with the United States, declares independence from Mexico.</a:t>
            </a:r>
          </a:p>
          <a:p>
            <a:pPr>
              <a:buFont typeface="Wingdings" panose="05000000000000000000" pitchFamily="2" charset="2"/>
              <a:buChar char="Ø"/>
            </a:pPr>
            <a:r>
              <a:rPr lang="en-US" sz="1600" dirty="0"/>
              <a:t>The territory is run primarily by individuals who gained power, money, and prestige in violent, exploitative Mexican drug cartels, responsible for billions of dollars of illegal drug trafficking into the US and thousands of deaths. However, they have used that influence to form a functional government and are making great strides at improving the local economy and the welfare of the territory’s citizens.</a:t>
            </a:r>
          </a:p>
          <a:p>
            <a:pPr>
              <a:buFont typeface="Wingdings" panose="05000000000000000000" pitchFamily="2" charset="2"/>
              <a:buChar char="Ø"/>
            </a:pPr>
            <a:r>
              <a:rPr lang="en-US" sz="1600" dirty="0"/>
              <a:t>The new territory has asked for </a:t>
            </a:r>
            <a:r>
              <a:rPr lang="en-US" sz="1600" dirty="0" smtClean="0"/>
              <a:t>US </a:t>
            </a:r>
            <a:r>
              <a:rPr lang="en-US" sz="1600" dirty="0"/>
              <a:t>recognition and trade ties, and has explicitly demanded that the </a:t>
            </a:r>
            <a:r>
              <a:rPr lang="en-US" sz="1600" dirty="0" smtClean="0"/>
              <a:t>US </a:t>
            </a:r>
            <a:r>
              <a:rPr lang="en-US" sz="1600" dirty="0"/>
              <a:t>not discuss the issue with Mexico.</a:t>
            </a:r>
          </a:p>
          <a:p>
            <a:pPr>
              <a:buFont typeface="Wingdings" panose="05000000000000000000" pitchFamily="2" charset="2"/>
              <a:buChar char="Ø"/>
            </a:pPr>
            <a:r>
              <a:rPr lang="en-US" sz="1600" dirty="0"/>
              <a:t>What is your response?</a:t>
            </a:r>
          </a:p>
        </p:txBody>
      </p:sp>
      <p:sp>
        <p:nvSpPr>
          <p:cNvPr id="3" name="Rectangle 2"/>
          <p:cNvSpPr/>
          <p:nvPr/>
        </p:nvSpPr>
        <p:spPr>
          <a:xfrm>
            <a:off x="4572000" y="1308257"/>
            <a:ext cx="4392488" cy="5016758"/>
          </a:xfrm>
          <a:prstGeom prst="rect">
            <a:avLst/>
          </a:prstGeom>
        </p:spPr>
        <p:txBody>
          <a:bodyPr wrap="square">
            <a:spAutoFit/>
          </a:bodyPr>
          <a:lstStyle/>
          <a:p>
            <a:pPr>
              <a:buFont typeface="Wingdings" panose="05000000000000000000" pitchFamily="2" charset="2"/>
              <a:buChar char="Ø"/>
            </a:pPr>
            <a:r>
              <a:rPr lang="en-US" sz="1600" dirty="0">
                <a:latin typeface="Arial" panose="020B0604020202020204" pitchFamily="34" charset="0"/>
                <a:cs typeface="Arial" panose="020B0604020202020204" pitchFamily="34" charset="0"/>
                <a:hlinkClick r:id="rId2" action="ppaction://hlinksldjump"/>
              </a:rPr>
              <a:t>Reject the offer. </a:t>
            </a:r>
            <a:r>
              <a:rPr lang="en-US" sz="1600" dirty="0">
                <a:latin typeface="Arial" panose="020B0604020202020204" pitchFamily="34" charset="0"/>
                <a:cs typeface="Arial" panose="020B0604020202020204" pitchFamily="34" charset="0"/>
              </a:rPr>
              <a:t>Mobilize the National Guard and tighten security along the border. Push for additional measures to enhance security against the territory. Threaten strong retaliation for any acts of violence against the US, and warn that any movement of drugs across the border may be viewed as an act of war.</a:t>
            </a:r>
          </a:p>
          <a:p>
            <a:pPr>
              <a:buFont typeface="Wingdings" panose="05000000000000000000" pitchFamily="2" charset="2"/>
              <a:buChar char="Ø"/>
            </a:pPr>
            <a:r>
              <a:rPr lang="en-US" sz="1600" dirty="0">
                <a:latin typeface="Arial" panose="020B0604020202020204" pitchFamily="34" charset="0"/>
                <a:cs typeface="Arial" panose="020B0604020202020204" pitchFamily="34" charset="0"/>
                <a:hlinkClick r:id="rId3" action="ppaction://hlinksldjump"/>
              </a:rPr>
              <a:t>Do not discuss directly with the new territory. </a:t>
            </a:r>
            <a:r>
              <a:rPr lang="en-US" sz="1600" dirty="0">
                <a:latin typeface="Arial" panose="020B0604020202020204" pitchFamily="34" charset="0"/>
                <a:cs typeface="Arial" panose="020B0604020202020204" pitchFamily="34" charset="0"/>
              </a:rPr>
              <a:t>Send diplomats to Mexico City to determine a bilateral solution to the joint issue. Raise the issue at the UN General Assembly to get a sense of the international pulse. Enhance security modestly, just enough to protect US economic interests in the region.</a:t>
            </a:r>
          </a:p>
          <a:p>
            <a:pPr>
              <a:buFont typeface="Wingdings" panose="05000000000000000000" pitchFamily="2" charset="2"/>
              <a:buChar char="Ø"/>
            </a:pPr>
            <a:r>
              <a:rPr lang="en-US" sz="1600" dirty="0">
                <a:latin typeface="Arial" panose="020B0604020202020204" pitchFamily="34" charset="0"/>
                <a:cs typeface="Arial" panose="020B0604020202020204" pitchFamily="34" charset="0"/>
                <a:hlinkClick r:id="rId4" action="ppaction://hlinksldjump"/>
              </a:rPr>
              <a:t>Reject the offer</a:t>
            </a:r>
            <a:r>
              <a:rPr lang="en-US" sz="1600" dirty="0">
                <a:latin typeface="Arial" panose="020B0604020202020204" pitchFamily="34" charset="0"/>
                <a:cs typeface="Arial" panose="020B0604020202020204" pitchFamily="34" charset="0"/>
              </a:rPr>
              <a:t>. Declare publicly that no state that earns its revenue from drugs and violence is a legitimate state. Push for international action against the new state on moral grounds, and acknowledge Mexico’s rightful ownership of the territory</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1953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08" y="188640"/>
            <a:ext cx="8712968" cy="1066130"/>
          </a:xfrm>
        </p:spPr>
        <p:txBody>
          <a:bodyPr>
            <a:noAutofit/>
          </a:bodyPr>
          <a:lstStyle/>
          <a:p>
            <a:r>
              <a:rPr lang="en-US" sz="1600" b="1" dirty="0"/>
              <a:t>Reject the offer. Mobilize the National Guard and tighten security along the border. Push for additional measures to enhance security against the territory. Threaten strong retaliation for any acts of violence against the US, and warn that any movement of drugs across the border may be viewed as an act of war</a:t>
            </a:r>
            <a:r>
              <a:rPr lang="en-US" sz="1600" b="1" dirty="0" smtClean="0"/>
              <a:t>. </a:t>
            </a:r>
            <a:br>
              <a:rPr lang="en-US" sz="1600" b="1" dirty="0" smtClean="0"/>
            </a:br>
            <a:r>
              <a:rPr lang="en-US" sz="1600" b="1" dirty="0" smtClean="0"/>
              <a:t>(Realism)</a:t>
            </a:r>
            <a:endParaRPr lang="en-GB" sz="1600" b="1" dirty="0"/>
          </a:p>
        </p:txBody>
      </p:sp>
      <p:sp>
        <p:nvSpPr>
          <p:cNvPr id="3" name="Rectangle 2"/>
          <p:cNvSpPr/>
          <p:nvPr/>
        </p:nvSpPr>
        <p:spPr>
          <a:xfrm>
            <a:off x="251520" y="1988840"/>
            <a:ext cx="4392488" cy="3170099"/>
          </a:xfrm>
          <a:prstGeom prst="rect">
            <a:avLst/>
          </a:prstGeom>
        </p:spPr>
        <p:txBody>
          <a:bodyPr wrap="square">
            <a:spAutoFit/>
          </a:bodyPr>
          <a:lstStyle/>
          <a:p>
            <a:pPr lvl="1">
              <a:buFont typeface="Wingdings" panose="05000000000000000000" pitchFamily="2" charset="2"/>
              <a:buChar char="Ø"/>
            </a:pPr>
            <a:r>
              <a:rPr lang="en-US" sz="2000" dirty="0"/>
              <a:t>Decreases the likelihood of violence spilling over into the United </a:t>
            </a:r>
            <a:r>
              <a:rPr lang="en-US" sz="2000" dirty="0" smtClean="0"/>
              <a:t>States.</a:t>
            </a:r>
            <a:endParaRPr lang="en-US" sz="2000" dirty="0"/>
          </a:p>
          <a:p>
            <a:pPr lvl="1">
              <a:buFont typeface="Wingdings" panose="05000000000000000000" pitchFamily="2" charset="2"/>
              <a:buChar char="Ø"/>
            </a:pPr>
            <a:r>
              <a:rPr lang="en-US" sz="2000" dirty="0"/>
              <a:t>Sends a clear message that the US will not accept state-sponsored </a:t>
            </a:r>
            <a:r>
              <a:rPr lang="en-US" sz="2000" dirty="0" smtClean="0"/>
              <a:t>crime.</a:t>
            </a:r>
            <a:endParaRPr lang="en-US" sz="2000" dirty="0"/>
          </a:p>
          <a:p>
            <a:pPr lvl="1">
              <a:buFont typeface="Wingdings" panose="05000000000000000000" pitchFamily="2" charset="2"/>
              <a:buChar char="Ø"/>
            </a:pPr>
            <a:r>
              <a:rPr lang="en-US" sz="2000" dirty="0"/>
              <a:t>More likely to preserve positive relations with </a:t>
            </a:r>
            <a:r>
              <a:rPr lang="en-US" sz="2000" dirty="0" smtClean="0"/>
              <a:t>Mexico.</a:t>
            </a:r>
            <a:endParaRPr lang="en-US" sz="2000" dirty="0"/>
          </a:p>
          <a:p>
            <a:pPr lvl="1">
              <a:buFont typeface="Wingdings" panose="05000000000000000000" pitchFamily="2" charset="2"/>
              <a:buChar char="Ø"/>
            </a:pPr>
            <a:r>
              <a:rPr lang="en-US" sz="2000" dirty="0"/>
              <a:t>Provides increased protection from the illicit drug </a:t>
            </a:r>
            <a:r>
              <a:rPr lang="en-US" sz="2000" dirty="0" smtClean="0"/>
              <a:t>trade.</a:t>
            </a:r>
            <a:endParaRPr lang="en-US" sz="2000" dirty="0"/>
          </a:p>
        </p:txBody>
      </p:sp>
      <p:sp>
        <p:nvSpPr>
          <p:cNvPr id="5" name="Rectangle 4"/>
          <p:cNvSpPr/>
          <p:nvPr/>
        </p:nvSpPr>
        <p:spPr>
          <a:xfrm>
            <a:off x="4572000" y="1988840"/>
            <a:ext cx="4355976" cy="2246769"/>
          </a:xfrm>
          <a:prstGeom prst="rect">
            <a:avLst/>
          </a:prstGeom>
        </p:spPr>
        <p:txBody>
          <a:bodyPr wrap="square">
            <a:spAutoFit/>
          </a:bodyPr>
          <a:lstStyle/>
          <a:p>
            <a:pPr lvl="1">
              <a:buFont typeface="Wingdings" panose="05000000000000000000" pitchFamily="2" charset="2"/>
              <a:buChar char="Ø"/>
            </a:pPr>
            <a:r>
              <a:rPr lang="en-US" sz="2000" dirty="0"/>
              <a:t>Increases chances of a direct armed conflict at the </a:t>
            </a:r>
            <a:r>
              <a:rPr lang="en-US" sz="2000" dirty="0" smtClean="0"/>
              <a:t>border.</a:t>
            </a:r>
            <a:endParaRPr lang="en-US" sz="2000" dirty="0"/>
          </a:p>
          <a:p>
            <a:pPr lvl="1">
              <a:buFont typeface="Wingdings" panose="05000000000000000000" pitchFamily="2" charset="2"/>
              <a:buChar char="Ø"/>
            </a:pPr>
            <a:r>
              <a:rPr lang="en-US" sz="2000" dirty="0"/>
              <a:t>Eliminates possibility of creating early, friendly ties with a fledgling </a:t>
            </a:r>
            <a:r>
              <a:rPr lang="en-US" sz="2000" dirty="0" smtClean="0"/>
              <a:t>state.</a:t>
            </a:r>
            <a:endParaRPr lang="en-US" sz="2000" dirty="0"/>
          </a:p>
          <a:p>
            <a:pPr lvl="1">
              <a:buFont typeface="Wingdings" panose="05000000000000000000" pitchFamily="2" charset="2"/>
              <a:buChar char="Ø"/>
            </a:pPr>
            <a:r>
              <a:rPr lang="en-US" sz="2000" dirty="0"/>
              <a:t>Immediately raises tensions with the new </a:t>
            </a:r>
            <a:r>
              <a:rPr lang="en-US" sz="2000" dirty="0" smtClean="0"/>
              <a:t>state.</a:t>
            </a:r>
            <a:endParaRPr lang="en-US" sz="2000" dirty="0"/>
          </a:p>
        </p:txBody>
      </p:sp>
    </p:spTree>
    <p:extLst>
      <p:ext uri="{BB962C8B-B14F-4D97-AF65-F5344CB8AC3E}">
        <p14:creationId xmlns:p14="http://schemas.microsoft.com/office/powerpoint/2010/main" val="2823113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712968" cy="1066130"/>
          </a:xfrm>
        </p:spPr>
        <p:txBody>
          <a:bodyPr>
            <a:noAutofit/>
          </a:bodyPr>
          <a:lstStyle/>
          <a:p>
            <a:r>
              <a:rPr lang="en-US" sz="1800" b="1" dirty="0"/>
              <a:t>Do not discuss directly with the new territory. Send diplomats to Mexico City to determine a bilateral solution to the joint issue. Raise the issue at the UN General Assembly to get a sense of the international pulse. Enhance security modestly, just enough to protect US economic interests in the region</a:t>
            </a:r>
            <a:r>
              <a:rPr lang="en-US" sz="1800" b="1" dirty="0" smtClean="0"/>
              <a:t>. (Liberalism)</a:t>
            </a:r>
            <a:endParaRPr lang="en-GB" sz="1800" b="1" dirty="0"/>
          </a:p>
        </p:txBody>
      </p:sp>
      <p:sp>
        <p:nvSpPr>
          <p:cNvPr id="3" name="Rectangle 2"/>
          <p:cNvSpPr/>
          <p:nvPr/>
        </p:nvSpPr>
        <p:spPr>
          <a:xfrm>
            <a:off x="251520" y="1988840"/>
            <a:ext cx="4320480" cy="3477875"/>
          </a:xfrm>
          <a:prstGeom prst="rect">
            <a:avLst/>
          </a:prstGeom>
        </p:spPr>
        <p:txBody>
          <a:bodyPr wrap="square">
            <a:spAutoFit/>
          </a:bodyPr>
          <a:lstStyle/>
          <a:p>
            <a:pPr lvl="1">
              <a:buFont typeface="Wingdings" panose="05000000000000000000" pitchFamily="2" charset="2"/>
              <a:buChar char="Ø"/>
            </a:pPr>
            <a:r>
              <a:rPr lang="en-US" sz="2000" dirty="0"/>
              <a:t>Preserves good relations with </a:t>
            </a:r>
            <a:r>
              <a:rPr lang="en-US" sz="2000" dirty="0" smtClean="0"/>
              <a:t>Mexico.</a:t>
            </a:r>
            <a:endParaRPr lang="en-US" sz="2000" dirty="0"/>
          </a:p>
          <a:p>
            <a:pPr lvl="1">
              <a:buFont typeface="Wingdings" panose="05000000000000000000" pitchFamily="2" charset="2"/>
              <a:buChar char="Ø"/>
            </a:pPr>
            <a:r>
              <a:rPr lang="en-US" sz="2000" dirty="0"/>
              <a:t>Preserves international </a:t>
            </a:r>
            <a:r>
              <a:rPr lang="en-US" sz="2000" dirty="0" smtClean="0"/>
              <a:t>legitimacy.</a:t>
            </a:r>
            <a:endParaRPr lang="en-US" sz="2000" dirty="0"/>
          </a:p>
          <a:p>
            <a:pPr lvl="1">
              <a:buFont typeface="Wingdings" panose="05000000000000000000" pitchFamily="2" charset="2"/>
              <a:buChar char="Ø"/>
            </a:pPr>
            <a:r>
              <a:rPr lang="en-US" sz="2000" dirty="0"/>
              <a:t>Provides some protection against drug traffic entering the United </a:t>
            </a:r>
            <a:r>
              <a:rPr lang="en-US" sz="2000" dirty="0" smtClean="0"/>
              <a:t>States.</a:t>
            </a:r>
            <a:endParaRPr lang="en-US" sz="2000" dirty="0"/>
          </a:p>
          <a:p>
            <a:pPr lvl="1">
              <a:buFont typeface="Wingdings" panose="05000000000000000000" pitchFamily="2" charset="2"/>
              <a:buChar char="Ø"/>
            </a:pPr>
            <a:r>
              <a:rPr lang="en-US" sz="2000" dirty="0"/>
              <a:t>Retains the moral high ground for the United </a:t>
            </a:r>
            <a:r>
              <a:rPr lang="en-US" sz="2000" dirty="0" smtClean="0"/>
              <a:t>States.</a:t>
            </a:r>
            <a:endParaRPr lang="en-US" sz="2000" dirty="0"/>
          </a:p>
          <a:p>
            <a:pPr lvl="1">
              <a:buFont typeface="Wingdings" panose="05000000000000000000" pitchFamily="2" charset="2"/>
              <a:buChar char="Ø"/>
            </a:pPr>
            <a:r>
              <a:rPr lang="en-US" sz="2000" dirty="0"/>
              <a:t>Keeps many options open for </a:t>
            </a:r>
            <a:r>
              <a:rPr lang="en-US" sz="2000" dirty="0" smtClean="0"/>
              <a:t>later.</a:t>
            </a:r>
            <a:endParaRPr lang="en-US" sz="2000" dirty="0"/>
          </a:p>
        </p:txBody>
      </p:sp>
      <p:sp>
        <p:nvSpPr>
          <p:cNvPr id="5" name="Rectangle 4"/>
          <p:cNvSpPr/>
          <p:nvPr/>
        </p:nvSpPr>
        <p:spPr>
          <a:xfrm>
            <a:off x="4572000" y="1994416"/>
            <a:ext cx="4355976" cy="2554545"/>
          </a:xfrm>
          <a:prstGeom prst="rect">
            <a:avLst/>
          </a:prstGeom>
        </p:spPr>
        <p:txBody>
          <a:bodyPr wrap="square">
            <a:spAutoFit/>
          </a:bodyPr>
          <a:lstStyle/>
          <a:p>
            <a:pPr lvl="1">
              <a:buFont typeface="Wingdings" panose="05000000000000000000" pitchFamily="2" charset="2"/>
              <a:buChar char="Ø"/>
            </a:pPr>
            <a:r>
              <a:rPr lang="en-US" sz="2000" dirty="0"/>
              <a:t>Directly goes against the request of the new territory, potentially jeopardizing relations with a fledgling </a:t>
            </a:r>
            <a:r>
              <a:rPr lang="en-US" sz="2000" dirty="0" smtClean="0"/>
              <a:t>state.</a:t>
            </a:r>
            <a:endParaRPr lang="en-US" sz="2000" dirty="0"/>
          </a:p>
          <a:p>
            <a:pPr lvl="1">
              <a:buFont typeface="Wingdings" panose="05000000000000000000" pitchFamily="2" charset="2"/>
              <a:buChar char="Ø"/>
            </a:pPr>
            <a:r>
              <a:rPr lang="en-US" sz="2000" dirty="0"/>
              <a:t>Does not provide the maximum level of security, potentially allowing for a spillover of violence and drugs into the </a:t>
            </a:r>
            <a:r>
              <a:rPr lang="en-US" sz="2000" dirty="0" smtClean="0"/>
              <a:t>US.</a:t>
            </a:r>
            <a:endParaRPr lang="en-US" sz="2000" dirty="0"/>
          </a:p>
        </p:txBody>
      </p:sp>
    </p:spTree>
    <p:extLst>
      <p:ext uri="{BB962C8B-B14F-4D97-AF65-F5344CB8AC3E}">
        <p14:creationId xmlns:p14="http://schemas.microsoft.com/office/powerpoint/2010/main" val="38648219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rgbClr val="FFFFFF"/>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TotalTime>
  <Words>1559</Words>
  <Application>Microsoft Office PowerPoint</Application>
  <PresentationFormat>On-screen Show (4:3)</PresentationFormat>
  <Paragraphs>62</Paragraphs>
  <Slides>10</Slides>
  <Notes>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Custom Design</vt:lpstr>
      <vt:lpstr>PowerPoint Presentation</vt:lpstr>
      <vt:lpstr>PowerPoint Presentation</vt:lpstr>
      <vt:lpstr>Reject the offer and build up your conventional arsenal. China is a growing power, and accepting terms that grant China gains relative to your state is unwise. Additionally, while China’s growing arsenal may be focused elsewhere, it nonetheless constitutes a threat for which you must be prepared.  (Realism)</vt:lpstr>
      <vt:lpstr>Accept the offer. While China may gain more, the economic gains will still benefit Japan and increase the prosperity of your people. Use the increased negotiating power to request that China freeze its nuclear growth and remove conventional missile capabilities from the Eastern border. Additionally, attempt over time to openly negotiate more equal trade terms.  (Liberalism)  </vt:lpstr>
      <vt:lpstr>Accept the offer. Ignore China’s growing arsenal. International norms forbid use of nuclear weapons and unprovoked military attacks, so China will not likely engage in either. The trade agreement will benefit Japan domestically and cause no real international damage.  (Constructivism)</vt:lpstr>
      <vt:lpstr>Accept the offer. The military build-up is irrelevant. This is a chance to build your economy and enhance capitalism throughout Japan. Additionally, increasing international business with China will provide opportunities for economic growth for years to come.  (Marxism*)  *This is what a Marxist would expect, but not what a Marxist would advise. </vt:lpstr>
      <vt:lpstr>PowerPoint Presentation</vt:lpstr>
      <vt:lpstr>Reject the offer. Mobilize the National Guard and tighten security along the border. Push for additional measures to enhance security against the territory. Threaten strong retaliation for any acts of violence against the US, and warn that any movement of drugs across the border may be viewed as an act of war.  (Realism)</vt:lpstr>
      <vt:lpstr>Do not discuss directly with the new territory. Send diplomats to Mexico City to determine a bilateral solution to the joint issue. Raise the issue at the UN General Assembly to get a sense of the international pulse. Enhance security modestly, just enough to protect US economic interests in the region. (Liberalism)</vt:lpstr>
      <vt:lpstr>Reject the offer. Declare publicly that no state that earns its revenue from drugs and violence is a legitimate state. Push for international action against the new state on moral grounds, and acknowledge the Mexico’s rightful ownership of the territory.  (Constructivism)</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26</cp:revision>
  <dcterms:created xsi:type="dcterms:W3CDTF">2015-02-02T15:42:32Z</dcterms:created>
  <dcterms:modified xsi:type="dcterms:W3CDTF">2015-02-12T10:34:06Z</dcterms:modified>
</cp:coreProperties>
</file>