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4"/>
  </p:handoutMasterIdLst>
  <p:sldIdLst>
    <p:sldId id="256" r:id="rId3"/>
    <p:sldId id="257" r:id="rId4"/>
    <p:sldId id="258" r:id="rId5"/>
    <p:sldId id="259" r:id="rId6"/>
    <p:sldId id="260" r:id="rId7"/>
    <p:sldId id="261"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04/03/2016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a:t>
            </a:r>
            <a:r>
              <a:rPr kumimoji="0" lang="en-US" sz="2000" b="0" i="0" u="none" strike="noStrike" kern="1200" cap="none" spc="0" normalizeH="0" baseline="0" noProof="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04/03/2016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04/03/2016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04/03/2016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3.xml"/><Relationship Id="rId5" Type="http://schemas.openxmlformats.org/officeDocument/2006/relationships/slide" Target="slide11.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7620" y="915956"/>
            <a:ext cx="6429966"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a:t>
            </a:r>
            <a:r>
              <a:rPr lang="en-GB" b="1" dirty="0" smtClean="0">
                <a:solidFill>
                  <a:srgbClr val="C4BE59"/>
                </a:solidFill>
                <a:latin typeface="Arial" panose="020B0604020202020204" pitchFamily="34" charset="0"/>
                <a:cs typeface="Arial" panose="020B0604020202020204" pitchFamily="34" charset="0"/>
              </a:rPr>
              <a:t>12: The Environment and International Relations</a:t>
            </a:r>
            <a:endParaRPr lang="en-GB" b="1"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a:bodyPr>
          <a:lstStyle/>
          <a:p>
            <a:r>
              <a:rPr lang="en-US" sz="1800" b="1" dirty="0"/>
              <a:t>Create a deforestation coalition – You would seek to establish international standards on forest practices with the other countries that significantly contribute to global deforestation. </a:t>
            </a:r>
          </a:p>
        </p:txBody>
      </p:sp>
      <p:sp>
        <p:nvSpPr>
          <p:cNvPr id="3" name="Rectangle 2"/>
          <p:cNvSpPr/>
          <p:nvPr/>
        </p:nvSpPr>
        <p:spPr>
          <a:xfrm>
            <a:off x="4572000" y="1985107"/>
            <a:ext cx="4320480" cy="4170372"/>
          </a:xfrm>
          <a:prstGeom prst="rect">
            <a:avLst/>
          </a:prstGeom>
        </p:spPr>
        <p:txBody>
          <a:bodyPr wrap="square">
            <a:spAutoFit/>
          </a:bodyPr>
          <a:lstStyle/>
          <a:p>
            <a:pPr marL="742950" lvl="1" indent="-2857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As always with multilateral pursuits, it will be difficult to reconcile all of the different interests, values, and perspectives into a single, cohesive strategy. As a result, the standards your coalition establishes may not be stringent enough to avoid the devastating effects of deforestation. Worse yet, gridlock and ideological dispute may result in no agreement being reached. </a:t>
            </a:r>
          </a:p>
          <a:p>
            <a:pPr marL="742950" lvl="1" indent="-285750">
              <a:buFont typeface="Wingdings" panose="05000000000000000000" pitchFamily="2" charset="2"/>
              <a:buChar char="Ø"/>
            </a:pPr>
            <a:endParaRPr lang="en-US" sz="14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Even though this is a multilateral strategy, you will be assuming the costs of implementation unilaterally. Given how profitable the relevant industries and damaging practices are, this </a:t>
            </a:r>
            <a:r>
              <a:rPr lang="en-US" sz="1400" dirty="0">
                <a:latin typeface="Arial" panose="020B0604020202020204" pitchFamily="34" charset="0"/>
                <a:cs typeface="Arial" panose="020B0604020202020204" pitchFamily="34" charset="0"/>
              </a:rPr>
              <a:t>may stunt economic development and hurt Brazil’s chances at becoming a major international influence. </a:t>
            </a:r>
          </a:p>
          <a:p>
            <a:pPr marL="742950" lvl="1" indent="-2857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p:txBody>
      </p:sp>
      <p:sp>
        <p:nvSpPr>
          <p:cNvPr id="4" name="Rectangle 3"/>
          <p:cNvSpPr/>
          <p:nvPr/>
        </p:nvSpPr>
        <p:spPr>
          <a:xfrm>
            <a:off x="0" y="1951114"/>
            <a:ext cx="4572000" cy="3554819"/>
          </a:xfrm>
          <a:prstGeom prst="rect">
            <a:avLst/>
          </a:prstGeom>
        </p:spPr>
        <p:txBody>
          <a:bodyPr wrap="square">
            <a:spAutoFit/>
          </a:bodyPr>
          <a:lstStyle/>
          <a:p>
            <a:pPr marL="742950" lvl="1" indent="-285750">
              <a:buFont typeface="Wingdings" panose="05000000000000000000" pitchFamily="2" charset="2"/>
              <a:buChar char="Ø"/>
            </a:pPr>
            <a:r>
              <a:rPr lang="en-GB" sz="1500" dirty="0" smtClean="0">
                <a:solidFill>
                  <a:srgbClr val="FFFFFF"/>
                </a:solidFill>
                <a:latin typeface="Arial" panose="020B0604020202020204" pitchFamily="34" charset="0"/>
                <a:cs typeface="Arial" panose="020B0604020202020204" pitchFamily="34" charset="0"/>
              </a:rPr>
              <a:t>If successful, your strategy will most significantly address the threat of deforestation. A multilateral approach is the only way to curb global deforestation. After all, deforestation affects the entire world because of its effects on biological diversity and climate change. </a:t>
            </a:r>
          </a:p>
          <a:p>
            <a:pPr marL="742950" lvl="1" indent="-285750">
              <a:buFont typeface="Wingdings" panose="05000000000000000000" pitchFamily="2" charset="2"/>
              <a:buChar char="Ø"/>
            </a:pPr>
            <a:endParaRPr lang="en-GB" sz="1500" dirty="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500" dirty="0" smtClean="0">
                <a:solidFill>
                  <a:srgbClr val="FFFFFF"/>
                </a:solidFill>
                <a:latin typeface="Arial" panose="020B0604020202020204" pitchFamily="34" charset="0"/>
                <a:cs typeface="Arial" panose="020B0604020202020204" pitchFamily="34" charset="0"/>
              </a:rPr>
              <a:t>Brazilian leadership on this environmental issue will boost your country’s international credibility. Other countries may turn to Brazil for leadership in the future. That is exactly what you want because you want Brazil to carry a larger influence in international relations. </a:t>
            </a:r>
            <a:endParaRPr lang="en-GB" sz="15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40960" cy="1066130"/>
          </a:xfrm>
        </p:spPr>
        <p:txBody>
          <a:bodyPr/>
          <a:lstStyle/>
          <a:p>
            <a:r>
              <a:rPr lang="en-US" sz="1800" b="1" dirty="0"/>
              <a:t>Approach the UN – With this multilateral strategy, you will ask the broad international community to provide financial assistance for efforts to combat deforestation. </a:t>
            </a:r>
          </a:p>
        </p:txBody>
      </p:sp>
      <p:sp>
        <p:nvSpPr>
          <p:cNvPr id="3" name="Rectangle 2"/>
          <p:cNvSpPr/>
          <p:nvPr/>
        </p:nvSpPr>
        <p:spPr>
          <a:xfrm>
            <a:off x="251520" y="1905506"/>
            <a:ext cx="4320480" cy="4278094"/>
          </a:xfrm>
          <a:prstGeom prst="rect">
            <a:avLst/>
          </a:prstGeom>
        </p:spPr>
        <p:txBody>
          <a:bodyPr wrap="square">
            <a:spAutoFit/>
          </a:bodyPr>
          <a:lstStyle/>
          <a:p>
            <a:pPr marL="742950" lvl="1" indent="-285750">
              <a:buFont typeface="Wingdings" panose="05000000000000000000" pitchFamily="2" charset="2"/>
              <a:buChar char="Ø"/>
              <a:defRPr/>
            </a:pPr>
            <a:r>
              <a:rPr lang="en-US" sz="1600" kern="0" dirty="0" smtClean="0">
                <a:solidFill>
                  <a:schemeClr val="accent3"/>
                </a:solidFill>
                <a:latin typeface="Arial" panose="020B0604020202020204" pitchFamily="34" charset="0"/>
                <a:cs typeface="Arial" panose="020B0604020202020204" pitchFamily="34" charset="0"/>
              </a:rPr>
              <a:t>If </a:t>
            </a:r>
            <a:r>
              <a:rPr lang="en-US" sz="1600" kern="0" dirty="0">
                <a:solidFill>
                  <a:schemeClr val="accent3"/>
                </a:solidFill>
                <a:latin typeface="Arial" panose="020B0604020202020204" pitchFamily="34" charset="0"/>
                <a:cs typeface="Arial" panose="020B0604020202020204" pitchFamily="34" charset="0"/>
              </a:rPr>
              <a:t>successful, your strategy will most significantly address the threat of deforestation. A multilateral approach is the only way to curb global deforestation. After all, deforestation affects the entire world because of its effects on biological diversity and climate change</a:t>
            </a:r>
            <a:r>
              <a:rPr lang="en-US" sz="1600" kern="0" dirty="0" smtClean="0">
                <a:solidFill>
                  <a:schemeClr val="accent3"/>
                </a:solidFill>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defRPr/>
            </a:pPr>
            <a:endParaRPr lang="en-US" sz="16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600" kern="0" dirty="0" smtClean="0">
                <a:solidFill>
                  <a:schemeClr val="accent3"/>
                </a:solidFill>
                <a:latin typeface="Arial" panose="020B0604020202020204" pitchFamily="34" charset="0"/>
                <a:cs typeface="Arial" panose="020B0604020202020204" pitchFamily="34" charset="0"/>
              </a:rPr>
              <a:t>Additionally, in this scenario, the international community would assume the economic costs of fighting deforestation. This means you will not face much domestic backlash from business lobbyists nor compromise Brazil’s ability to develop its economy.  </a:t>
            </a:r>
            <a:endParaRPr lang="en-US" sz="1600" kern="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427984" y="1913973"/>
            <a:ext cx="4499992" cy="4093428"/>
          </a:xfrm>
          <a:prstGeom prst="rect">
            <a:avLst/>
          </a:prstGeom>
        </p:spPr>
        <p:txBody>
          <a:bodyPr wrap="square">
            <a:spAutoFit/>
          </a:bodyPr>
          <a:lstStyle/>
          <a:p>
            <a:pPr marL="742950" lvl="1" indent="-2857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Given economic difficulties and problems across the world, the international community will likely reject your call for financial assistance. Most developed countries will point to their own sustainable practices and economic difficulties as justification for Brazil and other relevant countries to assume full responsibility and cut off their ecologically devastating deforestation practices. </a:t>
            </a:r>
          </a:p>
          <a:p>
            <a:pPr marL="742950" lvl="1" indent="-2857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Even if the world’s developed countries agree to financially assist with your efforts, it </a:t>
            </a:r>
            <a:r>
              <a:rPr lang="en-US" sz="1300" dirty="0">
                <a:latin typeface="Arial" panose="020B0604020202020204" pitchFamily="34" charset="0"/>
                <a:cs typeface="Arial" panose="020B0604020202020204" pitchFamily="34" charset="0"/>
              </a:rPr>
              <a:t>will be difficult to reconcile all of the different interests, values, and perspectives </a:t>
            </a:r>
            <a:r>
              <a:rPr lang="en-US" sz="1300" dirty="0" smtClean="0">
                <a:latin typeface="Arial" panose="020B0604020202020204" pitchFamily="34" charset="0"/>
                <a:cs typeface="Arial" panose="020B0604020202020204" pitchFamily="34" charset="0"/>
              </a:rPr>
              <a:t>of the countries with tropical rainforest into </a:t>
            </a:r>
            <a:r>
              <a:rPr lang="en-US" sz="1300" dirty="0">
                <a:latin typeface="Arial" panose="020B0604020202020204" pitchFamily="34" charset="0"/>
                <a:cs typeface="Arial" panose="020B0604020202020204" pitchFamily="34" charset="0"/>
              </a:rPr>
              <a:t>a single, cohesive strategy. As a result, the standards your coalition establishes may not be stringent enough to avoid the devastating effects of deforestation. Worse yet, gridlock and ideological dispute may result in no agreement being reached. </a:t>
            </a:r>
          </a:p>
        </p:txBody>
      </p:sp>
    </p:spTree>
    <p:extLst>
      <p:ext uri="{BB962C8B-B14F-4D97-AF65-F5344CB8AC3E}">
        <p14:creationId xmlns:p14="http://schemas.microsoft.com/office/powerpoint/2010/main" val="2508600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5262979"/>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Imagine you </a:t>
            </a:r>
            <a:r>
              <a:rPr lang="en-US" sz="1200" dirty="0" smtClean="0">
                <a:solidFill>
                  <a:schemeClr val="accent3"/>
                </a:solidFill>
                <a:latin typeface="Arial" panose="020B0604020202020204" pitchFamily="34" charset="0"/>
                <a:cs typeface="Arial" panose="020B0604020202020204" pitchFamily="34" charset="0"/>
              </a:rPr>
              <a:t>are the President of China. Climate change is the most devastating environmental issue that threatens the ecological, political, and economic sustainability of the human species. As the leader of China, what do you think China should do to address the threat of climate change? </a:t>
            </a: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China is the world’s largest carbon emitter. </a:t>
            </a:r>
            <a:r>
              <a:rPr lang="en-US" sz="1200" dirty="0" smtClean="0">
                <a:solidFill>
                  <a:schemeClr val="accent3"/>
                </a:solidFill>
                <a:latin typeface="Arial" panose="020B0604020202020204" pitchFamily="34" charset="0"/>
                <a:cs typeface="Arial" panose="020B0604020202020204" pitchFamily="34" charset="0"/>
              </a:rPr>
              <a:t>In the short term, the </a:t>
            </a:r>
            <a:r>
              <a:rPr lang="en-US" sz="1200" dirty="0">
                <a:solidFill>
                  <a:schemeClr val="accent3"/>
                </a:solidFill>
                <a:latin typeface="Arial" panose="020B0604020202020204" pitchFamily="34" charset="0"/>
                <a:cs typeface="Arial" panose="020B0604020202020204" pitchFamily="34" charset="0"/>
              </a:rPr>
              <a:t>Asian giant will continue to lead the world in emissions output </a:t>
            </a:r>
            <a:r>
              <a:rPr lang="en-US" sz="1200" dirty="0" smtClean="0">
                <a:solidFill>
                  <a:schemeClr val="accent3"/>
                </a:solidFill>
                <a:latin typeface="Arial" panose="020B0604020202020204" pitchFamily="34" charset="0"/>
                <a:cs typeface="Arial" panose="020B0604020202020204" pitchFamily="34" charset="0"/>
              </a:rPr>
              <a:t>as </a:t>
            </a:r>
            <a:r>
              <a:rPr lang="en-US" sz="1200" dirty="0">
                <a:solidFill>
                  <a:schemeClr val="accent3"/>
                </a:solidFill>
                <a:latin typeface="Arial" panose="020B0604020202020204" pitchFamily="34" charset="0"/>
                <a:cs typeface="Arial" panose="020B0604020202020204" pitchFamily="34" charset="0"/>
              </a:rPr>
              <a:t>it is projected to increase its carbon dioxide output by 2.7% </a:t>
            </a:r>
            <a:r>
              <a:rPr lang="en-US" sz="1200" dirty="0" smtClean="0">
                <a:solidFill>
                  <a:schemeClr val="accent3"/>
                </a:solidFill>
                <a:latin typeface="Arial" panose="020B0604020202020204" pitchFamily="34" charset="0"/>
                <a:cs typeface="Arial" panose="020B0604020202020204" pitchFamily="34" charset="0"/>
              </a:rPr>
              <a:t>annually.</a:t>
            </a:r>
          </a:p>
          <a:p>
            <a:pPr marL="628650" lvl="1"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Up until 2015, China had been unwilling to accept responsibility for climate change under the pretense that its emissions per capita were lower than emissions per capita in most developed countries. At the 2015 climate change talks in Paris, China announced plans to cap its emissions output in 2030 and cut 60% of its emissions per unit of GDP by 2030. Most climate scientists believe these proposals do not go far enough because the world is rapidly approaching an irreversible tipping point in climate change.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Local governments in China rely upon economic productivity for political support. They have repeatedly tried to avoid following national laws and regulations on emissions. </a:t>
            </a:r>
          </a:p>
        </p:txBody>
      </p:sp>
      <p:sp>
        <p:nvSpPr>
          <p:cNvPr id="3" name="Rectangle 2"/>
          <p:cNvSpPr/>
          <p:nvPr/>
        </p:nvSpPr>
        <p:spPr>
          <a:xfrm>
            <a:off x="4572000" y="1268760"/>
            <a:ext cx="4320480" cy="4893647"/>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Institute a cap-and-trade system </a:t>
            </a:r>
            <a:r>
              <a:rPr lang="en-US" sz="1200" dirty="0" smtClean="0">
                <a:solidFill>
                  <a:schemeClr val="accent3"/>
                </a:solidFill>
                <a:latin typeface="Arial" panose="020B0604020202020204" pitchFamily="34" charset="0"/>
                <a:cs typeface="Arial" panose="020B0604020202020204" pitchFamily="34" charset="0"/>
              </a:rPr>
              <a:t>– This unilateral approach would place a cap on the total emissions output for the country and distribute capped limits on emissions to individual firms. These firms would then be free to buy and sell their emissions caps. Firms that violate their caps would be subject to taxes and fines. </a:t>
            </a:r>
          </a:p>
          <a:p>
            <a:pPr marL="171450"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Ask the US to subsidize future emissions standards </a:t>
            </a:r>
            <a:r>
              <a:rPr lang="en-US" sz="1200" dirty="0" smtClean="0">
                <a:solidFill>
                  <a:schemeClr val="accent3"/>
                </a:solidFill>
                <a:latin typeface="Arial" panose="020B0604020202020204" pitchFamily="34" charset="0"/>
                <a:cs typeface="Arial" panose="020B0604020202020204" pitchFamily="34" charset="0"/>
              </a:rPr>
              <a:t>– This bilateral approach would have the Chinese government implement more stringent emissions standards if and only if the US agrees to help subsidize the transition to a renewable energy-based economy. </a:t>
            </a:r>
          </a:p>
          <a:p>
            <a:pPr marL="171450"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Pursue a reciprocal emissions agreement with Japan </a:t>
            </a:r>
            <a:r>
              <a:rPr lang="en-US" sz="1200" dirty="0" smtClean="0">
                <a:solidFill>
                  <a:schemeClr val="accent3"/>
                </a:solidFill>
                <a:latin typeface="Arial" panose="020B0604020202020204" pitchFamily="34" charset="0"/>
                <a:cs typeface="Arial" panose="020B0604020202020204" pitchFamily="34" charset="0"/>
              </a:rPr>
              <a:t>– One of China’s main concerns with transitioning to a more sustainable economy is the loss in economic growth that threatens to halt their pursuit of regional hegemony. If Japan agreed to a bilateral emissions pact that slowed down their economic growth, perhaps that would assuage some of China’s concerns. </a:t>
            </a:r>
          </a:p>
          <a:p>
            <a:pPr marL="171450"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Pursue a new multilateral agreement </a:t>
            </a:r>
            <a:r>
              <a:rPr lang="en-US" sz="1200" dirty="0" smtClean="0">
                <a:solidFill>
                  <a:schemeClr val="accent3"/>
                </a:solidFill>
                <a:latin typeface="Arial" panose="020B0604020202020204" pitchFamily="34" charset="0"/>
                <a:cs typeface="Arial" panose="020B0604020202020204" pitchFamily="34" charset="0"/>
              </a:rPr>
              <a:t>– The climate talks in Paris were a step in the right direction. This multilateral approach would build off of that success and urge the international community to compose stricter regulations and standards. </a:t>
            </a:r>
            <a:endParaRPr lang="en-US" sz="12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400" b="1" dirty="0"/>
              <a:t>Institute a cap-and-trade system – This unilateral approach would place a cap on the total emissions output for the country and distribute capped limits on emissions to individual firms. These firms would then be free to buy and sell their emissions caps. Firms that violate their caps would be subject to taxes and fines. </a:t>
            </a:r>
          </a:p>
        </p:txBody>
      </p:sp>
      <p:sp>
        <p:nvSpPr>
          <p:cNvPr id="3" name="Rectangle 2"/>
          <p:cNvSpPr/>
          <p:nvPr/>
        </p:nvSpPr>
        <p:spPr>
          <a:xfrm>
            <a:off x="251520" y="1988840"/>
            <a:ext cx="4032448" cy="3754874"/>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Most importantly, this will cap Chinese emissions in the short term. In conjunction with the commitment to reduce 60% of emissions per unit of GDP, this strategy will go a long way at reducing China’s carbon footprint for the foreseeable future.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Since this is a unilateral approach, you will not have to worry about international dissent and disagreement.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Unilaterally and unconditionally taking large steps toward combatting climate change will boost China’s image and credibility on the international stage. The Chinese Communist Party can use the resulting international praise to help respond to business backlash. </a:t>
            </a:r>
            <a:endParaRPr lang="en-GB"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283968" y="1988840"/>
            <a:ext cx="4608512" cy="3970318"/>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Local governments will backlash and resist enforcing this unilateral response to climate change. If the agreement </a:t>
            </a:r>
            <a:r>
              <a:rPr lang="en-GB" sz="1400" dirty="0" smtClean="0">
                <a:solidFill>
                  <a:schemeClr val="accent3"/>
                </a:solidFill>
                <a:latin typeface="Arial" panose="020B0604020202020204" pitchFamily="34" charset="0"/>
                <a:cs typeface="Arial" panose="020B0604020202020204" pitchFamily="34" charset="0"/>
              </a:rPr>
              <a:t>were </a:t>
            </a:r>
            <a:r>
              <a:rPr lang="en-GB" sz="1400" dirty="0" smtClean="0">
                <a:solidFill>
                  <a:schemeClr val="accent3"/>
                </a:solidFill>
                <a:latin typeface="Arial" panose="020B0604020202020204" pitchFamily="34" charset="0"/>
                <a:cs typeface="Arial" panose="020B0604020202020204" pitchFamily="34" charset="0"/>
              </a:rPr>
              <a:t>international and China was held accountable, then the local governments would likely be forced to comply.</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Even though China is the world’s largest emitter of greenhouse gas emissions, the entire international community needs to collectively ramp up their response to climate change. As a result, this strategy does not go far enough on its own.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As with any climate change response, the Chinese Communist Party must be ready to weather and respond to backlash from business lobbyists. The stability and legitimacy of the party is tied to economic productivity, so you can expect a tough political battle.</a:t>
            </a:r>
            <a:endParaRPr lang="en-GB"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Ask the US to subsidize future emissions standards – This bilateral approach would have the Chinese government implement more stringent emissions standards if and only if the US agrees to help subsidize the transition to a renewable energy-based economy. </a:t>
            </a:r>
          </a:p>
        </p:txBody>
      </p:sp>
      <p:sp>
        <p:nvSpPr>
          <p:cNvPr id="4" name="Rectangle 3"/>
          <p:cNvSpPr/>
          <p:nvPr/>
        </p:nvSpPr>
        <p:spPr>
          <a:xfrm>
            <a:off x="179512" y="1988840"/>
            <a:ext cx="4392488" cy="2893100"/>
          </a:xfrm>
          <a:prstGeom prst="rect">
            <a:avLst/>
          </a:prstGeom>
        </p:spPr>
        <p:txBody>
          <a:bodyPr wrap="square">
            <a:spAutoFit/>
          </a:bodyPr>
          <a:lstStyle/>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Most importantly, this will cap Chinese emissions in the short term. In conjunction with the commitment to reduce 60% of emissions per unit of GDP, this strategy will go a long way at reducing China’s carbon footprint for the foreseeable future. </a:t>
            </a:r>
            <a:endParaRPr lang="en-GB" sz="14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If successful, then China will be able to effectively respond to climate change without incurring substantial economic costs. The financial subsidies from the US can be used to assuage the economic and business concerns of local governments, individual firms, and lobbyists.</a:t>
            </a:r>
            <a:endParaRPr lang="en-GB" sz="140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565891" y="1982450"/>
            <a:ext cx="4326589" cy="3323987"/>
          </a:xfrm>
          <a:prstGeom prst="rect">
            <a:avLst/>
          </a:prstGeom>
        </p:spPr>
        <p:txBody>
          <a:bodyPr wrap="square">
            <a:spAutoFit/>
          </a:bodyPr>
          <a:lstStyle/>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It is likely that the US will refuse to commit substantial financial resources to your effort. American leadership will applaud your efforts to address climate change but point to domestic economic difficulties and troubles that prohibit them from contributing to the Chinese response. In theory, this strategy would be the most ideal for China, but, in reality, it is unlikely to actualize. </a:t>
            </a:r>
          </a:p>
          <a:p>
            <a:pPr marL="285750" lvl="0" indent="-285750">
              <a:buFont typeface="Wingdings" panose="05000000000000000000" pitchFamily="2" charset="2"/>
              <a:buChar char="Ø"/>
            </a:pPr>
            <a:endParaRPr lang="en-GB" sz="1400" dirty="0">
              <a:solidFill>
                <a:srgbClr val="FFFFFF"/>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Even though China is the world’s largest emitter of greenhouse gas emissions, the entire international community needs to collectively ramp up their response to climate change. As a result, this strategy does not go far enough on its own. </a:t>
            </a: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Pursue a reciprocal emissions agreement with Japan – One of China’s main concerns with transitioning to a more sustainable economy is the loss in economic growth that threatens to halt their pursuit of regional hegemony. If Japan agreed to a bilateral emissions pact that slowed down their economic growth, perhaps that would assuage some of China’s concerns. </a:t>
            </a:r>
          </a:p>
        </p:txBody>
      </p:sp>
      <p:sp>
        <p:nvSpPr>
          <p:cNvPr id="3" name="Rectangle 2"/>
          <p:cNvSpPr/>
          <p:nvPr/>
        </p:nvSpPr>
        <p:spPr>
          <a:xfrm>
            <a:off x="3707904" y="1988840"/>
            <a:ext cx="5148064" cy="3747180"/>
          </a:xfrm>
          <a:prstGeom prst="rect">
            <a:avLst/>
          </a:prstGeom>
        </p:spPr>
        <p:txBody>
          <a:bodyPr wrap="square">
            <a:spAutoFit/>
          </a:bodyPr>
          <a:lstStyle/>
          <a:p>
            <a:pPr marL="285750" lvl="0" indent="-285750">
              <a:buFont typeface="Wingdings" panose="05000000000000000000" pitchFamily="2" charset="2"/>
              <a:buChar char="Ø"/>
            </a:pPr>
            <a:r>
              <a:rPr lang="en-US" sz="1250" dirty="0" smtClean="0">
                <a:solidFill>
                  <a:srgbClr val="FFFFFF"/>
                </a:solidFill>
                <a:latin typeface="Arial" panose="020B0604020202020204" pitchFamily="34" charset="0"/>
                <a:cs typeface="Arial" panose="020B0604020202020204" pitchFamily="34" charset="0"/>
              </a:rPr>
              <a:t>It is difficult to be held accountable in a bilateral pact. If China were to not fulfill the conditions of the agreement, Japan would likely have little choice but to accept the outcome. The lack of accountability implicates the way local governments respond to your proposal. Since they will see little international repercussion to China as a whole, they will not fear major consequences in resisting implementation of your emissions standards.</a:t>
            </a:r>
          </a:p>
          <a:p>
            <a:pPr marL="285750" lvl="0" indent="-285750">
              <a:buFont typeface="Wingdings" panose="05000000000000000000" pitchFamily="2" charset="2"/>
              <a:buChar char="Ø"/>
            </a:pPr>
            <a:endParaRPr lang="en-US" sz="125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250" dirty="0" smtClean="0">
                <a:solidFill>
                  <a:srgbClr val="FFFFFF"/>
                </a:solidFill>
                <a:latin typeface="Arial" panose="020B0604020202020204" pitchFamily="34" charset="0"/>
                <a:cs typeface="Arial" panose="020B0604020202020204" pitchFamily="34" charset="0"/>
              </a:rPr>
              <a:t>As </a:t>
            </a:r>
            <a:r>
              <a:rPr lang="en-US" sz="1250" dirty="0">
                <a:solidFill>
                  <a:srgbClr val="FFFFFF"/>
                </a:solidFill>
                <a:latin typeface="Arial" panose="020B0604020202020204" pitchFamily="34" charset="0"/>
                <a:cs typeface="Arial" panose="020B0604020202020204" pitchFamily="34" charset="0"/>
              </a:rPr>
              <a:t>with any climate change response, the Chinese Communist Party must be ready to weather and respond to backlash from business lobbyists. The stability and legitimacy of the party is tied to economic productivity, so you can expect a tough political battle.</a:t>
            </a:r>
          </a:p>
          <a:p>
            <a:pPr marL="285750" lvl="0" indent="-285750">
              <a:buFont typeface="Wingdings" panose="05000000000000000000" pitchFamily="2" charset="2"/>
              <a:buChar char="Ø"/>
            </a:pPr>
            <a:endParaRPr lang="en-US" sz="125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250" dirty="0" smtClean="0">
                <a:solidFill>
                  <a:srgbClr val="FFFFFF"/>
                </a:solidFill>
                <a:latin typeface="Arial" panose="020B0604020202020204" pitchFamily="34" charset="0"/>
                <a:cs typeface="Arial" panose="020B0604020202020204" pitchFamily="34" charset="0"/>
              </a:rPr>
              <a:t>Even </a:t>
            </a:r>
            <a:r>
              <a:rPr lang="en-US" sz="1250" dirty="0">
                <a:solidFill>
                  <a:srgbClr val="FFFFFF"/>
                </a:solidFill>
                <a:latin typeface="Arial" panose="020B0604020202020204" pitchFamily="34" charset="0"/>
                <a:cs typeface="Arial" panose="020B0604020202020204" pitchFamily="34" charset="0"/>
              </a:rPr>
              <a:t>though China </a:t>
            </a:r>
            <a:r>
              <a:rPr lang="en-US" sz="1250" dirty="0" smtClean="0">
                <a:solidFill>
                  <a:srgbClr val="FFFFFF"/>
                </a:solidFill>
                <a:latin typeface="Arial" panose="020B0604020202020204" pitchFamily="34" charset="0"/>
                <a:cs typeface="Arial" panose="020B0604020202020204" pitchFamily="34" charset="0"/>
              </a:rPr>
              <a:t>and Japan are some of the </a:t>
            </a:r>
            <a:r>
              <a:rPr lang="en-US" sz="1250" dirty="0">
                <a:solidFill>
                  <a:srgbClr val="FFFFFF"/>
                </a:solidFill>
                <a:latin typeface="Arial" panose="020B0604020202020204" pitchFamily="34" charset="0"/>
                <a:cs typeface="Arial" panose="020B0604020202020204" pitchFamily="34" charset="0"/>
              </a:rPr>
              <a:t>world’s largest emitter of greenhouse gas emissions, the entire international community needs to collectively ramp up their response to climate change. As a result, this strategy does not go far enough on its own. </a:t>
            </a:r>
          </a:p>
        </p:txBody>
      </p:sp>
      <p:sp>
        <p:nvSpPr>
          <p:cNvPr id="4" name="Rectangle 3"/>
          <p:cNvSpPr/>
          <p:nvPr/>
        </p:nvSpPr>
        <p:spPr>
          <a:xfrm>
            <a:off x="251520" y="1988840"/>
            <a:ext cx="3600400" cy="3108543"/>
          </a:xfrm>
          <a:prstGeom prst="rect">
            <a:avLst/>
          </a:prstGeom>
        </p:spPr>
        <p:txBody>
          <a:bodyPr wrap="square">
            <a:spAutoFit/>
          </a:bodyPr>
          <a:lstStyle/>
          <a:p>
            <a:pPr marL="285750" lvl="0" indent="-285750">
              <a:buFont typeface="Wingdings" panose="05000000000000000000" pitchFamily="2" charset="2"/>
              <a:buChar char="Ø"/>
            </a:pPr>
            <a:r>
              <a:rPr lang="en-US" sz="1400" dirty="0">
                <a:solidFill>
                  <a:srgbClr val="FFFFFF"/>
                </a:solidFill>
                <a:latin typeface="Arial" panose="020B0604020202020204" pitchFamily="34" charset="0"/>
                <a:cs typeface="Arial" panose="020B0604020202020204" pitchFamily="34" charset="0"/>
              </a:rPr>
              <a:t>Most importantly, this will cap Chinese emissions in the short term. In conjunction with the commitment to reduce 60% of emissions per unit of GDP, this strategy will go a long way at reducing China’s carbon footprint for the foreseeable future. </a:t>
            </a:r>
            <a:endParaRPr lang="en-US" sz="140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endParaRPr lang="en-US" sz="1400" dirty="0">
              <a:solidFill>
                <a:srgbClr val="FFFFFF"/>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If successful, then China will be able to </a:t>
            </a:r>
            <a:r>
              <a:rPr lang="en-GB" sz="1400" dirty="0" smtClean="0">
                <a:solidFill>
                  <a:schemeClr val="accent3"/>
                </a:solidFill>
                <a:latin typeface="Arial" panose="020B0604020202020204" pitchFamily="34" charset="0"/>
                <a:cs typeface="Arial" panose="020B0604020202020204" pitchFamily="34" charset="0"/>
              </a:rPr>
              <a:t>avoid losing a competitive edge in its drive for regional hegemony. Japan is China’s </a:t>
            </a:r>
            <a:r>
              <a:rPr lang="en-GB" sz="1400" dirty="0" smtClean="0">
                <a:solidFill>
                  <a:schemeClr val="accent3"/>
                </a:solidFill>
                <a:latin typeface="Arial" panose="020B0604020202020204" pitchFamily="34" charset="0"/>
                <a:cs typeface="Arial" panose="020B0604020202020204" pitchFamily="34" charset="0"/>
              </a:rPr>
              <a:t>second most </a:t>
            </a:r>
            <a:r>
              <a:rPr lang="en-GB" sz="1400" dirty="0" smtClean="0">
                <a:solidFill>
                  <a:schemeClr val="accent3"/>
                </a:solidFill>
                <a:latin typeface="Arial" panose="020B0604020202020204" pitchFamily="34" charset="0"/>
                <a:cs typeface="Arial" panose="020B0604020202020204" pitchFamily="34" charset="0"/>
              </a:rPr>
              <a:t>threatening potential geopolitical challenger in the region (after the US). </a:t>
            </a:r>
            <a:endParaRPr lang="en-GB" sz="1400" dirty="0">
              <a:solidFill>
                <a:schemeClr val="accent3"/>
              </a:solidFill>
              <a:latin typeface="Arial" panose="020B0604020202020204" pitchFamily="34" charset="0"/>
              <a:cs typeface="Arial" panose="020B0604020202020204" pitchFamily="34" charset="0"/>
            </a:endParaRP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2000" b="1" dirty="0"/>
              <a:t>Pursue a new multilateral agreement – The climate talks in Paris were a step in the right direction. This multilateral approach would build off of that success and urge the international community to compose stricter regulations and standards. </a:t>
            </a:r>
            <a:br>
              <a:rPr lang="en-US" sz="2000" b="1" dirty="0"/>
            </a:br>
            <a:endParaRPr lang="en-US" sz="2000" b="1" dirty="0"/>
          </a:p>
        </p:txBody>
      </p:sp>
      <p:sp>
        <p:nvSpPr>
          <p:cNvPr id="3" name="Rectangle 2"/>
          <p:cNvSpPr/>
          <p:nvPr/>
        </p:nvSpPr>
        <p:spPr>
          <a:xfrm>
            <a:off x="251520" y="1988840"/>
            <a:ext cx="4392488" cy="3754874"/>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kern="0" dirty="0" smtClean="0">
                <a:solidFill>
                  <a:schemeClr val="accent3"/>
                </a:solidFill>
                <a:latin typeface="Arial" panose="020B0604020202020204" pitchFamily="34" charset="0"/>
                <a:cs typeface="Arial" panose="020B0604020202020204" pitchFamily="34" charset="0"/>
              </a:rPr>
              <a:t>If successful, this strategy will be the most effective means for the world to address the threat of climate change. If the international community collectively assumed responsibility and curbed emissions across the board, then the climate change tipping point would likely be avoided.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400" b="0" i="0" u="none" strike="noStrike" kern="0" cap="none" spc="0" normalizeH="0" baseline="0" noProof="0" dirty="0">
              <a:ln>
                <a:noFill/>
              </a:ln>
              <a:solidFill>
                <a:schemeClr val="accent3"/>
              </a:solidFill>
              <a:effectLst/>
              <a:uLnTx/>
              <a:uFillTx/>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kern="0" dirty="0" smtClean="0">
                <a:solidFill>
                  <a:schemeClr val="accent3"/>
                </a:solidFill>
                <a:latin typeface="Arial" panose="020B0604020202020204" pitchFamily="34" charset="0"/>
                <a:cs typeface="Arial" panose="020B0604020202020204" pitchFamily="34" charset="0"/>
              </a:rPr>
              <a:t>Given that this strategy is multilateral, it will be more easily enforceable. China could be subject to fines and/or a loss of some powers in international institutions if it violated the conditions of the agreement. As a result, local governments would be more likely to acquiesce to the central government’s standards and enforce implementation. </a:t>
            </a:r>
            <a:endPar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620088" y="1996414"/>
            <a:ext cx="4248472" cy="3739485"/>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As the 2015 climate talks in Paris prove, it is difficult to reconcile a variety of distinct interests and opinions in multilateral forums. That means an agreement may not be reached. Furthermore, even if one was agreed upon, it may be too weak to fully address climate change.</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Apart from the difficult arguments you will have with the international community, you will be forced to deal with domestic backlash. </a:t>
            </a:r>
            <a:r>
              <a:rPr lang="en-US" sz="1400" dirty="0">
                <a:solidFill>
                  <a:schemeClr val="accent3"/>
                </a:solidFill>
                <a:latin typeface="Arial" panose="020B0604020202020204" pitchFamily="34" charset="0"/>
                <a:cs typeface="Arial" panose="020B0604020202020204" pitchFamily="34" charset="0"/>
              </a:rPr>
              <a:t>The stability and legitimacy of the party is tied to economic productivity, so you can expect a tough political </a:t>
            </a:r>
            <a:r>
              <a:rPr lang="en-US" sz="1400" dirty="0" smtClean="0">
                <a:solidFill>
                  <a:schemeClr val="accent3"/>
                </a:solidFill>
                <a:latin typeface="Arial" panose="020B0604020202020204" pitchFamily="34" charset="0"/>
                <a:cs typeface="Arial" panose="020B0604020202020204" pitchFamily="34" charset="0"/>
              </a:rPr>
              <a:t>battle from business lobbyists and individual firms. </a:t>
            </a: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GB" sz="13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5093702"/>
          </a:xfrm>
          <a:prstGeom prst="rect">
            <a:avLst/>
          </a:prstGeom>
        </p:spPr>
        <p:txBody>
          <a:bodyPr wrap="square">
            <a:spAutoFit/>
          </a:bodyPr>
          <a:lstStyle/>
          <a:p>
            <a:pPr marL="171450" indent="-1714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Imagine you are </a:t>
            </a:r>
            <a:r>
              <a:rPr lang="en-US" sz="1300" dirty="0" smtClean="0">
                <a:solidFill>
                  <a:schemeClr val="accent3"/>
                </a:solidFill>
                <a:latin typeface="Arial" panose="020B0604020202020204" pitchFamily="34" charset="0"/>
                <a:cs typeface="Arial" panose="020B0604020202020204" pitchFamily="34" charset="0"/>
              </a:rPr>
              <a:t>the President of Brazil. Brazil is home to the Amazon rainforest which is undergoing unsustainable deforestation. Deforestation has devastating implications for biological diversity and climate. How will you address the issue of deforestation?</a:t>
            </a:r>
            <a:endParaRPr lang="en-US" sz="13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300" b="1" dirty="0">
                <a:solidFill>
                  <a:schemeClr val="accent3"/>
                </a:solidFill>
                <a:latin typeface="Arial" panose="020B0604020202020204" pitchFamily="34" charset="0"/>
                <a:cs typeface="Arial" panose="020B0604020202020204" pitchFamily="34" charset="0"/>
              </a:rPr>
              <a:t>Background information</a:t>
            </a:r>
            <a:r>
              <a:rPr lang="en-US" sz="1300" b="1" dirty="0" smtClean="0">
                <a:solidFill>
                  <a:schemeClr val="accent3"/>
                </a:solidFill>
                <a:latin typeface="Arial" panose="020B0604020202020204" pitchFamily="34" charset="0"/>
                <a:cs typeface="Arial" panose="020B0604020202020204" pitchFamily="34" charset="0"/>
              </a:rPr>
              <a:t>:</a:t>
            </a:r>
            <a:endParaRPr lang="en-US" sz="1300" b="1"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The Amazon rainforest only possesses 87% of its original forest. Since 2003, the rate of deforestation has dropped by 41%. </a:t>
            </a:r>
            <a:r>
              <a:rPr lang="en-US" sz="1300" dirty="0" smtClean="0">
                <a:solidFill>
                  <a:schemeClr val="accent3"/>
                </a:solidFill>
                <a:latin typeface="Arial" panose="020B0604020202020204" pitchFamily="34" charset="0"/>
                <a:cs typeface="Arial" panose="020B0604020202020204" pitchFamily="34" charset="0"/>
              </a:rPr>
              <a:t>At its </a:t>
            </a:r>
            <a:r>
              <a:rPr lang="en-US" sz="1300" dirty="0" smtClean="0">
                <a:solidFill>
                  <a:schemeClr val="accent3"/>
                </a:solidFill>
                <a:latin typeface="Arial" panose="020B0604020202020204" pitchFamily="34" charset="0"/>
                <a:cs typeface="Arial" panose="020B0604020202020204" pitchFamily="34" charset="0"/>
              </a:rPr>
              <a:t>current rate of deforestation, the rainforest will be reduced by 40% by 2030. </a:t>
            </a:r>
          </a:p>
          <a:p>
            <a:pPr marL="628650" lvl="1" indent="-1714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Brazil is one of the world’s fastest developing economies and hopes to be a major player in the international community in the near future. The country highly values economic development, which has constrained deforestation responses thus far. </a:t>
            </a:r>
          </a:p>
          <a:p>
            <a:pPr marL="628650" lvl="1" indent="-1714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Deforestation is an international problem. Other countries with significant deforestation issues are Honduras, Nigeria, the Philippines, Benin, Ghana, Indonesia, Ecuador, and Haiti. </a:t>
            </a:r>
          </a:p>
        </p:txBody>
      </p:sp>
      <p:sp>
        <p:nvSpPr>
          <p:cNvPr id="3" name="Rectangle 2"/>
          <p:cNvSpPr/>
          <p:nvPr/>
        </p:nvSpPr>
        <p:spPr>
          <a:xfrm>
            <a:off x="4572000" y="1268760"/>
            <a:ext cx="4320480" cy="5262979"/>
          </a:xfrm>
          <a:prstGeom prst="rect">
            <a:avLst/>
          </a:prstGeom>
        </p:spPr>
        <p:txBody>
          <a:bodyPr wrap="square">
            <a:spAutoFit/>
          </a:bodyPr>
          <a:lstStyle/>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2" action="ppaction://hlinksldjump"/>
              </a:rPr>
              <a:t>Implement practices that support safe forest use </a:t>
            </a:r>
            <a:r>
              <a:rPr lang="en-US" sz="1400" dirty="0" smtClean="0">
                <a:solidFill>
                  <a:schemeClr val="accent3"/>
                </a:solidFill>
                <a:latin typeface="Arial" panose="020B0604020202020204" pitchFamily="34" charset="0"/>
                <a:cs typeface="Arial" panose="020B0604020202020204" pitchFamily="34" charset="0"/>
              </a:rPr>
              <a:t>– This unilateral approach focuses on incremental, relatively uncontroversial change. Some of the regulations and laws you would promote include a land tenure system, a subsidies program, and a certification program.</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3" action="ppaction://hlinksldjump"/>
              </a:rPr>
              <a:t>Eliminate harmful subsidies </a:t>
            </a:r>
            <a:r>
              <a:rPr lang="en-US" sz="1400" dirty="0" smtClean="0">
                <a:solidFill>
                  <a:schemeClr val="accent3"/>
                </a:solidFill>
                <a:latin typeface="Arial" panose="020B0604020202020204" pitchFamily="34" charset="0"/>
                <a:cs typeface="Arial" panose="020B0604020202020204" pitchFamily="34" charset="0"/>
              </a:rPr>
              <a:t>– The beef, timber, palm oil, and soybean industries disproportionately contribute to deforestation. Currently, these industries enjoy key subsidies. This unilateral strategy would try to work through political obstacles and eliminate financial assistance for those industries. </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4" action="ppaction://hlinksldjump"/>
              </a:rPr>
              <a:t>Create a deforestation coalition </a:t>
            </a:r>
            <a:r>
              <a:rPr lang="en-US" sz="1400" dirty="0" smtClean="0">
                <a:solidFill>
                  <a:schemeClr val="accent3"/>
                </a:solidFill>
                <a:latin typeface="Arial" panose="020B0604020202020204" pitchFamily="34" charset="0"/>
                <a:cs typeface="Arial" panose="020B0604020202020204" pitchFamily="34" charset="0"/>
              </a:rPr>
              <a:t>– You would seek to establish international standards on forest practices with the other countries that significantly contribute to global deforestation. </a:t>
            </a: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5" action="ppaction://hlinksldjump"/>
              </a:rPr>
              <a:t>Approach the UN </a:t>
            </a:r>
            <a:r>
              <a:rPr lang="en-US" sz="1400" dirty="0" smtClean="0">
                <a:solidFill>
                  <a:schemeClr val="accent3"/>
                </a:solidFill>
                <a:latin typeface="Arial" panose="020B0604020202020204" pitchFamily="34" charset="0"/>
                <a:cs typeface="Arial" panose="020B0604020202020204" pitchFamily="34" charset="0"/>
              </a:rPr>
              <a:t>– With this multilateral strategy, you will ask the broad international community to provide financial assistance for efforts to combat deforestation. </a:t>
            </a:r>
            <a:endParaRPr lang="en-US"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Autofit/>
          </a:bodyPr>
          <a:lstStyle/>
          <a:p>
            <a:r>
              <a:rPr lang="en-US" sz="2000" b="1" dirty="0"/>
              <a:t>Implement practices that support safe forest use – This unilateral approach focuses on incremental, relatively uncontroversial change. Some of the regulations and laws you would promote include a land tenure system, a subsidies program, and a certification program.</a:t>
            </a:r>
          </a:p>
        </p:txBody>
      </p:sp>
      <p:sp>
        <p:nvSpPr>
          <p:cNvPr id="3" name="Rectangle 2"/>
          <p:cNvSpPr/>
          <p:nvPr/>
        </p:nvSpPr>
        <p:spPr>
          <a:xfrm>
            <a:off x="251520" y="1916832"/>
            <a:ext cx="4392488" cy="4031873"/>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5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This</a:t>
            </a:r>
            <a:r>
              <a:rPr kumimoji="0" lang="en-US" sz="15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strategy is the most likely to be successful. The biggest obstacle to crafting political solutions to environmental issues are domestic backlash and international dissent, but this relatively uncontroversial will avoid both of those issues.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500" kern="0" baseline="0" dirty="0">
              <a:solidFill>
                <a:schemeClr val="accent3"/>
              </a:solidFill>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500" kern="0" dirty="0" smtClean="0">
                <a:solidFill>
                  <a:schemeClr val="accent3"/>
                </a:solidFill>
                <a:latin typeface="Arial" panose="020B0604020202020204" pitchFamily="34" charset="0"/>
                <a:cs typeface="Arial" panose="020B0604020202020204" pitchFamily="34" charset="0"/>
              </a:rPr>
              <a:t>Policies that pave the way for future safe forest use are necessary to establish the conditions for </a:t>
            </a:r>
            <a:r>
              <a:rPr lang="en-US" sz="1500" kern="0" dirty="0" smtClean="0">
                <a:solidFill>
                  <a:schemeClr val="accent3"/>
                </a:solidFill>
                <a:latin typeface="Arial" panose="020B0604020202020204" pitchFamily="34" charset="0"/>
                <a:cs typeface="Arial" panose="020B0604020202020204" pitchFamily="34" charset="0"/>
              </a:rPr>
              <a:t>long-term </a:t>
            </a:r>
            <a:r>
              <a:rPr lang="en-US" sz="1500" kern="0" dirty="0" smtClean="0">
                <a:solidFill>
                  <a:schemeClr val="accent3"/>
                </a:solidFill>
                <a:latin typeface="Arial" panose="020B0604020202020204" pitchFamily="34" charset="0"/>
                <a:cs typeface="Arial" panose="020B0604020202020204" pitchFamily="34" charset="0"/>
              </a:rPr>
              <a:t>sustainability. Once other efforts to combat deforestation come to fruition, this strategy will work to ensure that firms are held accountable for their forest use actions in the future, preventing a relapse in deforestation</a:t>
            </a:r>
            <a:r>
              <a:rPr lang="en-US" sz="1600" kern="0" dirty="0" smtClean="0">
                <a:solidFill>
                  <a:schemeClr val="accent3"/>
                </a:solidFill>
                <a:latin typeface="Arial" panose="020B0604020202020204" pitchFamily="34" charset="0"/>
                <a:cs typeface="Arial" panose="020B0604020202020204" pitchFamily="34" charset="0"/>
              </a:rPr>
              <a:t>. </a:t>
            </a:r>
            <a:endPar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608004" y="1905780"/>
            <a:ext cx="4211960" cy="3893374"/>
          </a:xfrm>
          <a:prstGeom prst="rect">
            <a:avLst/>
          </a:prstGeom>
        </p:spPr>
        <p:txBody>
          <a:bodyPr wrap="square">
            <a:spAutoFit/>
          </a:bodyPr>
          <a:lstStyle/>
          <a:p>
            <a:pPr marL="742950" lvl="1" indent="-285750">
              <a:buFont typeface="Wingdings" panose="05000000000000000000" pitchFamily="2" charset="2"/>
              <a:buChar char="Ø"/>
            </a:pPr>
            <a:r>
              <a:rPr lang="en-GB" sz="1300" dirty="0" smtClean="0">
                <a:latin typeface="Arial" panose="020B0604020202020204" pitchFamily="34" charset="0"/>
                <a:cs typeface="Arial" panose="020B0604020202020204" pitchFamily="34" charset="0"/>
              </a:rPr>
              <a:t>As likely as this strategy is to become political reality, it is equally likely to be insufficient at addressing deforestation. Deforestation is going to require a comprehensive solution that involves incurring tough political costs. Brazil needs to be a leader in combatting global deforestation by involving and engaging the international community. Even if Brazil unilaterally address deforestation, if no other major contributor to deforestation does, then the world will still have to deal with the consequences. </a:t>
            </a:r>
          </a:p>
          <a:p>
            <a:pPr marL="742950" lvl="1" indent="-285750">
              <a:buFont typeface="Wingdings" panose="05000000000000000000" pitchFamily="2" charset="2"/>
              <a:buChar char="Ø"/>
            </a:pPr>
            <a:endParaRPr lang="en-GB"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300" dirty="0" smtClean="0">
                <a:latin typeface="Arial" panose="020B0604020202020204" pitchFamily="34" charset="0"/>
                <a:cs typeface="Arial" panose="020B0604020202020204" pitchFamily="34" charset="0"/>
              </a:rPr>
              <a:t>Unilaterally responding to deforestation will require Brazil to assume the economic costs on their own. This may stunt economic development and hurt Brazil’s chances at becoming a major international influence. </a:t>
            </a: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Eliminate harmful subsidies – The beef, timber, palm oil, and soybean industries disproportionately contribute to deforestation. Currently, these industries enjoy key subsidies. This unilateral strategy would try to work through political obstacles and eliminate financial assistance for those industries. </a:t>
            </a:r>
          </a:p>
        </p:txBody>
      </p:sp>
      <p:sp>
        <p:nvSpPr>
          <p:cNvPr id="3" name="Rectangle 2"/>
          <p:cNvSpPr/>
          <p:nvPr/>
        </p:nvSpPr>
        <p:spPr>
          <a:xfrm>
            <a:off x="251520" y="1916832"/>
            <a:ext cx="4294096" cy="3785652"/>
          </a:xfrm>
          <a:prstGeom prst="rect">
            <a:avLst/>
          </a:prstGeom>
        </p:spPr>
        <p:txBody>
          <a:bodyPr wrap="square">
            <a:spAutoFit/>
          </a:bodyPr>
          <a:lstStyle/>
          <a:p>
            <a:pPr marL="742950" lvl="1" indent="-2857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Your strategy will go a long way toward curbing domestic deforestation. Just like the fossil fuel industry in the US, these Brazilian industries are able to cause massive environmental damage because of government-given financial assistance. </a:t>
            </a:r>
          </a:p>
          <a:p>
            <a:pPr marL="742950" lvl="1" indent="-285750">
              <a:buFont typeface="Wingdings" panose="05000000000000000000" pitchFamily="2" charset="2"/>
              <a:buChar char="Ø"/>
            </a:pPr>
            <a:endParaRPr lang="en-US" sz="1500" dirty="0" smtClean="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Policies </a:t>
            </a:r>
            <a:r>
              <a:rPr lang="en-US" sz="1500" dirty="0">
                <a:latin typeface="Arial" panose="020B0604020202020204" pitchFamily="34" charset="0"/>
                <a:cs typeface="Arial" panose="020B0604020202020204" pitchFamily="34" charset="0"/>
              </a:rPr>
              <a:t>that </a:t>
            </a:r>
            <a:r>
              <a:rPr lang="en-US" sz="1500" dirty="0" smtClean="0">
                <a:latin typeface="Arial" panose="020B0604020202020204" pitchFamily="34" charset="0"/>
                <a:cs typeface="Arial" panose="020B0604020202020204" pitchFamily="34" charset="0"/>
              </a:rPr>
              <a:t>eliminate preferential treatment for harmful industries </a:t>
            </a:r>
            <a:r>
              <a:rPr lang="en-US" sz="1500" dirty="0">
                <a:latin typeface="Arial" panose="020B0604020202020204" pitchFamily="34" charset="0"/>
                <a:cs typeface="Arial" panose="020B0604020202020204" pitchFamily="34" charset="0"/>
              </a:rPr>
              <a:t>are necessary to establish the conditions for </a:t>
            </a:r>
            <a:r>
              <a:rPr lang="en-US" sz="1500" dirty="0" smtClean="0">
                <a:latin typeface="Arial" panose="020B0604020202020204" pitchFamily="34" charset="0"/>
                <a:cs typeface="Arial" panose="020B0604020202020204" pitchFamily="34" charset="0"/>
              </a:rPr>
              <a:t>long-term </a:t>
            </a:r>
            <a:r>
              <a:rPr lang="en-US" sz="1500" dirty="0">
                <a:latin typeface="Arial" panose="020B0604020202020204" pitchFamily="34" charset="0"/>
                <a:cs typeface="Arial" panose="020B0604020202020204" pitchFamily="34" charset="0"/>
              </a:rPr>
              <a:t>sustainability. Once other efforts to combat deforestation come to fruition, this strategy will work to ensure that firms are </a:t>
            </a:r>
            <a:r>
              <a:rPr lang="en-US" sz="1500" dirty="0" smtClean="0">
                <a:latin typeface="Arial" panose="020B0604020202020204" pitchFamily="34" charset="0"/>
                <a:cs typeface="Arial" panose="020B0604020202020204" pitchFamily="34" charset="0"/>
              </a:rPr>
              <a:t>not given economic leeway in their exploitation forests. </a:t>
            </a:r>
            <a:endParaRPr lang="en-US" sz="1500" dirty="0">
              <a:latin typeface="Arial" panose="020B0604020202020204" pitchFamily="34" charset="0"/>
              <a:cs typeface="Arial" panose="020B0604020202020204" pitchFamily="34" charset="0"/>
            </a:endParaRPr>
          </a:p>
        </p:txBody>
      </p:sp>
      <p:sp>
        <p:nvSpPr>
          <p:cNvPr id="4" name="Rectangle 3"/>
          <p:cNvSpPr/>
          <p:nvPr/>
        </p:nvSpPr>
        <p:spPr>
          <a:xfrm>
            <a:off x="4545616" y="1916832"/>
            <a:ext cx="4346864" cy="3893374"/>
          </a:xfrm>
          <a:prstGeom prst="rect">
            <a:avLst/>
          </a:prstGeom>
        </p:spPr>
        <p:txBody>
          <a:bodyPr wrap="square">
            <a:spAutoFit/>
          </a:bodyPr>
          <a:lstStyle/>
          <a:p>
            <a:pPr marL="742950" lvl="1" indent="-285750">
              <a:buFont typeface="Wingdings" panose="05000000000000000000" pitchFamily="2" charset="2"/>
              <a:buChar char="Ø"/>
              <a:defRPr/>
            </a:pPr>
            <a:r>
              <a:rPr lang="en-US" sz="1300" kern="0" dirty="0" smtClean="0">
                <a:solidFill>
                  <a:schemeClr val="accent3"/>
                </a:solidFill>
                <a:latin typeface="Arial" panose="020B0604020202020204" pitchFamily="34" charset="0"/>
                <a:cs typeface="Arial" panose="020B0604020202020204" pitchFamily="34" charset="0"/>
              </a:rPr>
              <a:t>It will be difficult to pass legislation that eliminates these subsidies because all of the involved industries have powerful business lobbyists that contribute to campaigns and wield political influence.</a:t>
            </a:r>
          </a:p>
          <a:p>
            <a:pPr marL="742950" lvl="1" indent="-285750">
              <a:buFont typeface="Wingdings" panose="05000000000000000000" pitchFamily="2" charset="2"/>
              <a:buChar char="Ø"/>
              <a:defRPr/>
            </a:pPr>
            <a:endParaRPr lang="en-US" sz="1300" kern="0" dirty="0" smtClean="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300" kern="0" dirty="0" smtClean="0">
                <a:solidFill>
                  <a:schemeClr val="accent3"/>
                </a:solidFill>
                <a:latin typeface="Arial" panose="020B0604020202020204" pitchFamily="34" charset="0"/>
                <a:cs typeface="Arial" panose="020B0604020202020204" pitchFamily="34" charset="0"/>
              </a:rPr>
              <a:t>Brazil </a:t>
            </a:r>
            <a:r>
              <a:rPr lang="en-US" sz="1300" kern="0" dirty="0">
                <a:solidFill>
                  <a:schemeClr val="accent3"/>
                </a:solidFill>
                <a:latin typeface="Arial" panose="020B0604020202020204" pitchFamily="34" charset="0"/>
                <a:cs typeface="Arial" panose="020B0604020202020204" pitchFamily="34" charset="0"/>
              </a:rPr>
              <a:t>needs to be a leader in combatting global deforestation by involving and engaging the international community. Even if Brazil unilaterally </a:t>
            </a:r>
            <a:r>
              <a:rPr lang="en-US" sz="1300" kern="0" dirty="0" smtClean="0">
                <a:solidFill>
                  <a:schemeClr val="accent3"/>
                </a:solidFill>
                <a:latin typeface="Arial" panose="020B0604020202020204" pitchFamily="34" charset="0"/>
                <a:cs typeface="Arial" panose="020B0604020202020204" pitchFamily="34" charset="0"/>
              </a:rPr>
              <a:t>addresses </a:t>
            </a:r>
            <a:r>
              <a:rPr lang="en-US" sz="1300" kern="0" dirty="0">
                <a:solidFill>
                  <a:schemeClr val="accent3"/>
                </a:solidFill>
                <a:latin typeface="Arial" panose="020B0604020202020204" pitchFamily="34" charset="0"/>
                <a:cs typeface="Arial" panose="020B0604020202020204" pitchFamily="34" charset="0"/>
              </a:rPr>
              <a:t>deforestation, if no other major contributor to deforestation does, then the world will still have to deal with the consequences. </a:t>
            </a:r>
          </a:p>
          <a:p>
            <a:pPr marL="742950" lvl="1" indent="-285750">
              <a:buFont typeface="Wingdings" panose="05000000000000000000" pitchFamily="2" charset="2"/>
              <a:buChar char="Ø"/>
              <a:defRPr/>
            </a:pPr>
            <a:endParaRPr lang="en-US" sz="13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300" kern="0" dirty="0">
                <a:solidFill>
                  <a:schemeClr val="accent3"/>
                </a:solidFill>
                <a:latin typeface="Arial" panose="020B0604020202020204" pitchFamily="34" charset="0"/>
                <a:cs typeface="Arial" panose="020B0604020202020204" pitchFamily="34" charset="0"/>
              </a:rPr>
              <a:t>Unilaterally responding to deforestation will require Brazil to assume the economic costs on their own. This may stunt economic development and hurt Brazil’s chances at becoming a major international influence. </a:t>
            </a: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4963</TotalTime>
  <Words>2769</Words>
  <Application>Microsoft Office PowerPoint</Application>
  <PresentationFormat>On-screen Show (4:3)</PresentationFormat>
  <Paragraphs>95</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Custom Design</vt:lpstr>
      <vt:lpstr>PowerPoint Presentation</vt:lpstr>
      <vt:lpstr>PowerPoint Presentation</vt:lpstr>
      <vt:lpstr>Institute a cap-and-trade system – This unilateral approach would place a cap on the total emissions output for the country and distribute capped limits on emissions to individual firms. These firms would then be free to buy and sell their emissions caps. Firms that violate their caps would be subject to taxes and fines. </vt:lpstr>
      <vt:lpstr>Ask the US to subsidize future emissions standards – This bilateral approach would have the Chinese government implement more stringent emissions standards if and only if the US agrees to help subsidize the transition to a renewable energy-based economy. </vt:lpstr>
      <vt:lpstr>Pursue a reciprocal emissions agreement with Japan – One of China’s main concerns with transitioning to a more sustainable economy is the loss in economic growth that threatens to halt their pursuit of regional hegemony. If Japan agreed to a bilateral emissions pact that slowed down their economic growth, perhaps that would assuage some of China’s concerns. </vt:lpstr>
      <vt:lpstr>Pursue a new multilateral agreement – The climate talks in Paris were a step in the right direction. This multilateral approach would build off of that success and urge the international community to compose stricter regulations and standards.  </vt:lpstr>
      <vt:lpstr>PowerPoint Presentation</vt:lpstr>
      <vt:lpstr>Implement practices that support safe forest use – This unilateral approach focuses on incremental, relatively uncontroversial change. Some of the regulations and laws you would promote include a land tenure system, a subsidies program, and a certification program.</vt:lpstr>
      <vt:lpstr>Eliminate harmful subsidies – The beef, timber, palm oil, and soybean industries disproportionately contribute to deforestation. Currently, these industries enjoy key subsidies. This unilateral strategy would try to work through political obstacles and eliminate financial assistance for those industries. </vt:lpstr>
      <vt:lpstr>Create a deforestation coalition – You would seek to establish international standards on forest practices with the other countries that significantly contribute to global deforestation. </vt:lpstr>
      <vt:lpstr>Approach the UN – With this multilateral strategy, you will ask the broad international community to provide financial assistance for efforts to combat deforestation. </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65</cp:revision>
  <dcterms:created xsi:type="dcterms:W3CDTF">2015-02-02T15:42:32Z</dcterms:created>
  <dcterms:modified xsi:type="dcterms:W3CDTF">2016-03-04T16:57:23Z</dcterms:modified>
</cp:coreProperties>
</file>