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16"/>
  </p:notesMasterIdLst>
  <p:sldIdLst>
    <p:sldId id="256" r:id="rId3"/>
    <p:sldId id="261" r:id="rId4"/>
    <p:sldId id="262" r:id="rId5"/>
    <p:sldId id="263" r:id="rId6"/>
    <p:sldId id="264" r:id="rId7"/>
    <p:sldId id="265" r:id="rId8"/>
    <p:sldId id="266" r:id="rId9"/>
    <p:sldId id="267" r:id="rId10"/>
    <p:sldId id="273" r:id="rId11"/>
    <p:sldId id="274" r:id="rId12"/>
    <p:sldId id="275" r:id="rId13"/>
    <p:sldId id="277" r:id="rId14"/>
    <p:sldId id="27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BE59"/>
    <a:srgbClr val="0E58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0" d="100"/>
          <a:sy n="110" d="100"/>
        </p:scale>
        <p:origin x="-1644"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A6AB86-F070-4467-8033-5443118DB51F}" type="datetimeFigureOut">
              <a:rPr lang="en-GB" smtClean="0"/>
              <a:t>09/02/2015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5737F3-E35A-4D14-BA34-1F2622C01C4F}" type="slidenum">
              <a:rPr lang="en-GB" smtClean="0"/>
              <a:t>‹#›</a:t>
            </a:fld>
            <a:endParaRPr lang="en-GB"/>
          </a:p>
        </p:txBody>
      </p:sp>
    </p:spTree>
    <p:extLst>
      <p:ext uri="{BB962C8B-B14F-4D97-AF65-F5344CB8AC3E}">
        <p14:creationId xmlns:p14="http://schemas.microsoft.com/office/powerpoint/2010/main" val="3867939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5737F3-E35A-4D14-BA34-1F2622C01C4F}" type="slidenum">
              <a:rPr lang="en-GB" smtClean="0"/>
              <a:t>2</a:t>
            </a:fld>
            <a:endParaRPr lang="en-GB"/>
          </a:p>
        </p:txBody>
      </p:sp>
    </p:spTree>
    <p:extLst>
      <p:ext uri="{BB962C8B-B14F-4D97-AF65-F5344CB8AC3E}">
        <p14:creationId xmlns:p14="http://schemas.microsoft.com/office/powerpoint/2010/main" val="13705329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 Target="../slides/slide8.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7" name="TextBox 6"/>
          <p:cNvSpPr txBox="1"/>
          <p:nvPr userDrawn="1"/>
        </p:nvSpPr>
        <p:spPr>
          <a:xfrm>
            <a:off x="971600" y="1844824"/>
            <a:ext cx="7272808" cy="31393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rPr>
              <a:t>In this exercise, you will face a complicated decision with grave consequences. Some of these decisions are genuine historical dilemmas that world leaders have faced. Others are possible dilemmas that have not arisen but that you can grapple with using the tools and understanding you acquired reading this chapter. When you have settled on a response to each scenario, click on your decision. When you do, you will be brought to a discussion of the pros and cons of your decision. Choose wisely!</a:t>
            </a:r>
          </a:p>
          <a:p>
            <a:endParaRPr lang="en-GB" dirty="0"/>
          </a:p>
        </p:txBody>
      </p:sp>
      <p:sp>
        <p:nvSpPr>
          <p:cNvPr id="8" name="TextBox 7">
            <a:hlinkClick r:id="rId2" action="ppaction://hlinksldjump"/>
          </p:cNvPr>
          <p:cNvSpPr txBox="1"/>
          <p:nvPr userDrawn="1"/>
        </p:nvSpPr>
        <p:spPr>
          <a:xfrm>
            <a:off x="3114401" y="5823628"/>
            <a:ext cx="3495675"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defPPr>
              <a:defRPr lang="en-US"/>
            </a:defPPr>
            <a:lvl1pPr algn="ctr">
              <a:defRPr sz="2400">
                <a:latin typeface="Arial" panose="020B0604020202020204" pitchFamily="34" charset="0"/>
                <a:cs typeface="Arial" panose="020B0604020202020204" pitchFamily="34" charset="0"/>
              </a:defRPr>
            </a:lvl1pPr>
          </a:lstStyle>
          <a:p>
            <a:pPr algn="ctr"/>
            <a:r>
              <a:rPr lang="en-US" dirty="0">
                <a:solidFill>
                  <a:schemeClr val="accent3"/>
                </a:solidFill>
              </a:rPr>
              <a:t>Decide!</a:t>
            </a:r>
          </a:p>
        </p:txBody>
      </p:sp>
      <p:sp>
        <p:nvSpPr>
          <p:cNvPr id="3" name="TextBox 2"/>
          <p:cNvSpPr txBox="1"/>
          <p:nvPr userDrawn="1"/>
        </p:nvSpPr>
        <p:spPr>
          <a:xfrm>
            <a:off x="1691680" y="260648"/>
            <a:ext cx="5400600" cy="646331"/>
          </a:xfrm>
          <a:prstGeom prst="rect">
            <a:avLst/>
          </a:prstGeom>
          <a:noFill/>
        </p:spPr>
        <p:txBody>
          <a:bodyPr wrap="square" rtlCol="0">
            <a:spAutoFit/>
          </a:bodyPr>
          <a:lstStyle/>
          <a:p>
            <a:pPr algn="ctr"/>
            <a:r>
              <a:rPr lang="en-GB" sz="3600" dirty="0" smtClean="0">
                <a:solidFill>
                  <a:srgbClr val="C4BE59"/>
                </a:solidFill>
                <a:latin typeface="Arial" panose="020B0604020202020204" pitchFamily="34" charset="0"/>
                <a:cs typeface="Arial" panose="020B0604020202020204" pitchFamily="34" charset="0"/>
              </a:rPr>
              <a:t>Pivotal Decisions</a:t>
            </a:r>
            <a:endParaRPr lang="en-GB" sz="3600" dirty="0">
              <a:solidFill>
                <a:srgbClr val="C4BE59"/>
              </a:solidFill>
              <a:latin typeface="Arial" panose="020B0604020202020204" pitchFamily="34" charset="0"/>
              <a:cs typeface="Arial" panose="020B0604020202020204" pitchFamily="34" charset="0"/>
            </a:endParaRPr>
          </a:p>
        </p:txBody>
      </p:sp>
      <p:sp>
        <p:nvSpPr>
          <p:cNvPr id="9" name="TextBox 8"/>
          <p:cNvSpPr txBox="1"/>
          <p:nvPr userDrawn="1"/>
        </p:nvSpPr>
        <p:spPr>
          <a:xfrm>
            <a:off x="2267744" y="1124744"/>
            <a:ext cx="4248472" cy="400110"/>
          </a:xfrm>
          <a:prstGeom prst="rect">
            <a:avLst/>
          </a:prstGeom>
          <a:noFill/>
        </p:spPr>
        <p:txBody>
          <a:bodyPr wrap="square" rtlCol="0">
            <a:spAutoFit/>
          </a:bodyPr>
          <a:lstStyle/>
          <a:p>
            <a:endParaRPr lang="en-GB" sz="2000" dirty="0">
              <a:solidFill>
                <a:srgbClr val="C4BE5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037322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09/02/2015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999685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FE1056-96BD-4168-8A15-C685D08555E2}" type="datetimeFigureOut">
              <a:rPr lang="en-GB" smtClean="0"/>
              <a:t>09/02/2015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423378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PROS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CONS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FE1056-96BD-4168-8A15-C685D08555E2}" type="datetimeFigureOut">
              <a:rPr lang="en-GB" smtClean="0"/>
              <a:t>09/02/2015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8029937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6FE1056-96BD-4168-8A15-C685D08555E2}" type="datetimeFigureOut">
              <a:rPr lang="en-GB" smtClean="0"/>
              <a:t>09/02/2015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293836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6FE1056-96BD-4168-8A15-C685D08555E2}" type="datetimeFigureOut">
              <a:rPr lang="en-GB" smtClean="0"/>
              <a:t>09/02/2015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6843729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FE1056-96BD-4168-8A15-C685D08555E2}" type="datetimeFigureOut">
              <a:rPr lang="en-GB" smtClean="0"/>
              <a:t>09/02/2015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0478533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09/02/2015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2185237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09/02/2015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7535360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09/02/2015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180013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09/02/2015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57177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D 1">
    <p:spTree>
      <p:nvGrpSpPr>
        <p:cNvPr id="1" name=""/>
        <p:cNvGrpSpPr/>
        <p:nvPr/>
      </p:nvGrpSpPr>
      <p:grpSpPr>
        <a:xfrm>
          <a:off x="0" y="0"/>
          <a:ext cx="0" cy="0"/>
          <a:chOff x="0" y="0"/>
          <a:chExt cx="0" cy="0"/>
        </a:xfrm>
      </p:grpSpPr>
      <p:sp>
        <p:nvSpPr>
          <p:cNvPr id="5" name="TextBox 4"/>
          <p:cNvSpPr txBox="1"/>
          <p:nvPr userDrawn="1"/>
        </p:nvSpPr>
        <p:spPr>
          <a:xfrm>
            <a:off x="2427012" y="548680"/>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1</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32856"/>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291404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D 2">
    <p:spTree>
      <p:nvGrpSpPr>
        <p:cNvPr id="1" name=""/>
        <p:cNvGrpSpPr/>
        <p:nvPr/>
      </p:nvGrpSpPr>
      <p:grpSpPr>
        <a:xfrm>
          <a:off x="0" y="0"/>
          <a:ext cx="0" cy="0"/>
          <a:chOff x="0" y="0"/>
          <a:chExt cx="0" cy="0"/>
        </a:xfrm>
      </p:grpSpPr>
      <p:sp>
        <p:nvSpPr>
          <p:cNvPr id="5" name="TextBox 4"/>
          <p:cNvSpPr txBox="1"/>
          <p:nvPr userDrawn="1"/>
        </p:nvSpPr>
        <p:spPr>
          <a:xfrm>
            <a:off x="2427012" y="548680"/>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2</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32856"/>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75248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s and Cons1">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
        <p:nvSpPr>
          <p:cNvPr id="10" name="TextBox 9">
            <a:hlinkClick r:id="rId2" action="ppaction://hlinksldjump"/>
          </p:cNvPr>
          <p:cNvSpPr txBox="1"/>
          <p:nvPr userDrawn="1"/>
        </p:nvSpPr>
        <p:spPr>
          <a:xfrm>
            <a:off x="5270630" y="5922368"/>
            <a:ext cx="3495675" cy="369332"/>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defPPr>
              <a:defRPr lang="en-US"/>
            </a:defPPr>
            <a:lvl1pPr algn="ctr">
              <a:defRPr sz="2400">
                <a:latin typeface="Arial" panose="020B0604020202020204" pitchFamily="34" charset="0"/>
                <a:cs typeface="Arial" panose="020B0604020202020204" pitchFamily="34" charset="0"/>
              </a:defRPr>
            </a:lvl1pPr>
          </a:lstStyle>
          <a:p>
            <a:pPr algn="ctr"/>
            <a:r>
              <a:rPr lang="en-US" sz="1800" dirty="0" smtClean="0">
                <a:solidFill>
                  <a:schemeClr val="accent3"/>
                </a:solidFill>
              </a:rPr>
              <a:t>Onto the next Pivotal Decision! </a:t>
            </a:r>
            <a:endParaRPr lang="en-US" sz="1800" dirty="0">
              <a:solidFill>
                <a:schemeClr val="accent3"/>
              </a:solidFill>
            </a:endParaRPr>
          </a:p>
        </p:txBody>
      </p:sp>
      <p:sp>
        <p:nvSpPr>
          <p:cNvPr id="7" name="TextBox 6">
            <a:hlinkClick r:id="rId3" action="ppaction://hlinksldjump"/>
          </p:cNvPr>
          <p:cNvSpPr txBox="1"/>
          <p:nvPr userDrawn="1"/>
        </p:nvSpPr>
        <p:spPr>
          <a:xfrm>
            <a:off x="611560" y="5922368"/>
            <a:ext cx="3240364" cy="369332"/>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defPPr>
              <a:defRPr lang="en-US"/>
            </a:defPPr>
            <a:lvl1pPr algn="ctr">
              <a:defRPr sz="2400">
                <a:latin typeface="Arial" panose="020B0604020202020204" pitchFamily="34" charset="0"/>
                <a:cs typeface="Arial" panose="020B0604020202020204" pitchFamily="34" charset="0"/>
              </a:defRPr>
            </a:lvl1pPr>
          </a:lstStyle>
          <a:p>
            <a:pPr algn="ctr"/>
            <a:r>
              <a:rPr lang="en-US" sz="1800" dirty="0" smtClean="0">
                <a:solidFill>
                  <a:schemeClr val="accent3"/>
                </a:solidFill>
              </a:rPr>
              <a:t>I</a:t>
            </a:r>
            <a:r>
              <a:rPr lang="en-US" sz="1800" baseline="0" dirty="0" smtClean="0">
                <a:solidFill>
                  <a:schemeClr val="accent3"/>
                </a:solidFill>
              </a:rPr>
              <a:t> changed my mind! Go back!</a:t>
            </a:r>
            <a:endParaRPr lang="en-US" sz="1800" dirty="0">
              <a:solidFill>
                <a:schemeClr val="accent3"/>
              </a:solidFill>
            </a:endParaRPr>
          </a:p>
        </p:txBody>
      </p:sp>
    </p:spTree>
    <p:extLst>
      <p:ext uri="{BB962C8B-B14F-4D97-AF65-F5344CB8AC3E}">
        <p14:creationId xmlns:p14="http://schemas.microsoft.com/office/powerpoint/2010/main" val="211726854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s and Cons2">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
        <p:nvSpPr>
          <p:cNvPr id="5" name="TextBox 4">
            <a:hlinkClick r:id="rId2" action="ppaction://hlinksldjump"/>
          </p:cNvPr>
          <p:cNvSpPr txBox="1"/>
          <p:nvPr userDrawn="1"/>
        </p:nvSpPr>
        <p:spPr>
          <a:xfrm>
            <a:off x="2987824" y="5877272"/>
            <a:ext cx="3495675" cy="369332"/>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defPPr>
              <a:defRPr lang="en-US"/>
            </a:defPPr>
            <a:lvl1pPr algn="ctr">
              <a:defRPr sz="2400">
                <a:latin typeface="Arial" panose="020B0604020202020204" pitchFamily="34" charset="0"/>
                <a:cs typeface="Arial" panose="020B0604020202020204" pitchFamily="34" charset="0"/>
              </a:defRPr>
            </a:lvl1pPr>
          </a:lstStyle>
          <a:p>
            <a:pPr algn="ctr"/>
            <a:r>
              <a:rPr lang="en-US" sz="1800" dirty="0" smtClean="0">
                <a:solidFill>
                  <a:schemeClr val="accent3"/>
                </a:solidFill>
              </a:rPr>
              <a:t>I</a:t>
            </a:r>
            <a:r>
              <a:rPr lang="en-US" sz="1800" baseline="0" dirty="0" smtClean="0">
                <a:solidFill>
                  <a:schemeClr val="accent3"/>
                </a:solidFill>
              </a:rPr>
              <a:t> changed my mind! Go back!</a:t>
            </a:r>
            <a:endParaRPr lang="en-US" sz="1800" dirty="0">
              <a:solidFill>
                <a:schemeClr val="accent3"/>
              </a:solidFill>
            </a:endParaRPr>
          </a:p>
        </p:txBody>
      </p:sp>
    </p:spTree>
    <p:extLst>
      <p:ext uri="{BB962C8B-B14F-4D97-AF65-F5344CB8AC3E}">
        <p14:creationId xmlns:p14="http://schemas.microsoft.com/office/powerpoint/2010/main" val="16246767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3" name="TextBox 2"/>
          <p:cNvSpPr txBox="1">
            <a:spLocks/>
          </p:cNvSpPr>
          <p:nvPr userDrawn="1"/>
        </p:nvSpPr>
        <p:spPr>
          <a:xfrm>
            <a:off x="323528" y="1266039"/>
            <a:ext cx="4248471"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smtClean="0">
                <a:ln>
                  <a:noFill/>
                </a:ln>
                <a:solidFill>
                  <a:prstClr val="white"/>
                </a:solidFill>
                <a:effectLst/>
                <a:latin typeface="Arial" panose="020B0604020202020204" pitchFamily="34" charset="0"/>
                <a:cs typeface="Arial" panose="020B0604020202020204" pitchFamily="34" charset="0"/>
              </a:rPr>
              <a:t>PROS</a:t>
            </a:r>
            <a:endParaRPr lang="en-US" dirty="0" smtClean="0">
              <a:solidFill>
                <a:schemeClr val="tx1"/>
              </a:solidFill>
              <a:effectLst/>
              <a:latin typeface="Arial" panose="020B06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400302749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solidFill>
                  <a:srgbClr val="C4BE59"/>
                </a:solidFill>
                <a:latin typeface="Arial" panose="020B0604020202020204" pitchFamily="34" charset="0"/>
                <a:cs typeface="Arial" panose="020B0604020202020204" pitchFamily="34" charset="0"/>
              </a:rPr>
              <a:t>Pivotal Decision 2</a:t>
            </a:r>
            <a:r>
              <a:rPr lang="en-US" dirty="0" smtClean="0">
                <a:solidFill>
                  <a:srgbClr val="C4BE59"/>
                </a:solidFill>
              </a:rPr>
              <a:t>:</a:t>
            </a:r>
            <a:endParaRPr lang="en-GB" dirty="0"/>
          </a:p>
        </p:txBody>
      </p:sp>
      <p:sp>
        <p:nvSpPr>
          <p:cNvPr id="3" name="Content Placeholder 2"/>
          <p:cNvSpPr>
            <a:spLocks noGrp="1"/>
          </p:cNvSpPr>
          <p:nvPr>
            <p:ph sz="half" idx="1"/>
          </p:nvPr>
        </p:nvSpPr>
        <p:spPr>
          <a:xfrm>
            <a:off x="457200" y="1600200"/>
            <a:ext cx="4038600" cy="4525963"/>
          </a:xfrm>
        </p:spPr>
        <p:txBody>
          <a:bodyPr>
            <a:normAutofit/>
          </a:bodyPr>
          <a:lstStyle>
            <a:lvl1pPr>
              <a:defRPr sz="2000">
                <a:latin typeface="Arial" panose="020B0604020202020204" pitchFamily="34" charset="0"/>
                <a:cs typeface="Arial" panose="020B0604020202020204" pitchFamily="34" charset="0"/>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600">
                <a:latin typeface="Arial" panose="020B0604020202020204" pitchFamily="34" charset="0"/>
                <a:cs typeface="Arial" panose="020B0604020202020204" pitchFamily="34" charset="0"/>
              </a:defRPr>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491074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solidFill>
                  <a:srgbClr val="0E588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E53BBFAC-329E-4F7E-8628-D380D9F7EF13}" type="datetimeFigureOut">
              <a:rPr lang="en-GB" smtClean="0"/>
              <a:t>09/02/2015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7D28E46-6915-4E09-A890-54B53190746C}" type="slidenum">
              <a:rPr lang="en-GB" smtClean="0"/>
              <a:t>‹#›</a:t>
            </a:fld>
            <a:endParaRPr lang="en-GB"/>
          </a:p>
        </p:txBody>
      </p:sp>
      <p:sp>
        <p:nvSpPr>
          <p:cNvPr id="7" name="TextBox 6"/>
          <p:cNvSpPr txBox="1"/>
          <p:nvPr userDrawn="1"/>
        </p:nvSpPr>
        <p:spPr>
          <a:xfrm>
            <a:off x="251520" y="1336037"/>
            <a:ext cx="3600400" cy="98488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4000" b="1" dirty="0" smtClean="0">
                <a:ln>
                  <a:noFill/>
                </a:ln>
                <a:solidFill>
                  <a:prstClr val="white"/>
                </a:solidFill>
                <a:effectLst/>
                <a:latin typeface="Arial" panose="020B0604020202020204" pitchFamily="34" charset="0"/>
                <a:cs typeface="Arial" panose="020B0604020202020204" pitchFamily="34" charset="0"/>
              </a:rPr>
              <a:t>PROS</a:t>
            </a:r>
            <a:endParaRPr lang="en-US" sz="4000" dirty="0" smtClean="0">
              <a:solidFill>
                <a:schemeClr val="tx1"/>
              </a:solidFill>
              <a:effectLst/>
              <a:latin typeface="Arial" panose="020B06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2974753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09/02/2015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158001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E588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8371"/>
            <a:ext cx="8229600" cy="1066130"/>
          </a:xfrm>
          <a:prstGeom prst="rect">
            <a:avLst/>
          </a:prstGeom>
        </p:spPr>
        <p:txBody>
          <a:bodyPr vert="horz" lIns="91440" tIns="45720" rIns="91440" bIns="45720" rtlCol="0" anchor="ctr">
            <a:normAutofit/>
          </a:bodyPr>
          <a:lstStyle/>
          <a:p>
            <a:r>
              <a:rPr lang="en-US" sz="3600" dirty="0" smtClean="0">
                <a:solidFill>
                  <a:srgbClr val="C4BE59"/>
                </a:solidFill>
                <a:effectLst/>
                <a:latin typeface="Arial" panose="020B0604020202020204" pitchFamily="34" charset="0"/>
                <a:cs typeface="Arial" panose="020B0604020202020204" pitchFamily="34" charset="0"/>
              </a:rPr>
              <a:t>Pivotal Decisions</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marL="36900" marR="0" lvl="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a:pPr>
            <a:endParaRPr kumimoji="0" lang="en-US" sz="2400" b="0" i="0" u="none" strike="noStrike" kern="1200" cap="none" spc="0" normalizeH="0" baseline="0" noProof="0" dirty="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3BBFAC-329E-4F7E-8628-D380D9F7EF13}" type="datetimeFigureOut">
              <a:rPr lang="en-GB" smtClean="0"/>
              <a:t>09/02/2015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D28E46-6915-4E09-A890-54B53190746C}" type="slidenum">
              <a:rPr lang="en-GB" smtClean="0"/>
              <a:t>‹#›</a:t>
            </a:fld>
            <a:endParaRPr lang="en-GB"/>
          </a:p>
        </p:txBody>
      </p:sp>
      <p:sp>
        <p:nvSpPr>
          <p:cNvPr id="8" name="TextBox 7"/>
          <p:cNvSpPr txBox="1"/>
          <p:nvPr userDrawn="1"/>
        </p:nvSpPr>
        <p:spPr>
          <a:xfrm>
            <a:off x="2123728" y="980728"/>
            <a:ext cx="4968552" cy="369332"/>
          </a:xfrm>
          <a:prstGeom prst="rect">
            <a:avLst/>
          </a:prstGeom>
          <a:noFill/>
        </p:spPr>
        <p:txBody>
          <a:bodyPr wrap="square" rtlCol="0">
            <a:spAutoFit/>
          </a:bodyPr>
          <a:lstStyle/>
          <a:p>
            <a:endParaRPr lang="en-GB" dirty="0"/>
          </a:p>
        </p:txBody>
      </p:sp>
    </p:spTree>
    <p:extLst>
      <p:ext uri="{BB962C8B-B14F-4D97-AF65-F5344CB8AC3E}">
        <p14:creationId xmlns:p14="http://schemas.microsoft.com/office/powerpoint/2010/main" val="351782950"/>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78" r:id="rId3"/>
    <p:sldLayoutId id="2147483653" r:id="rId4"/>
    <p:sldLayoutId id="2147483679" r:id="rId5"/>
    <p:sldLayoutId id="2147483661" r:id="rId6"/>
    <p:sldLayoutId id="2147483660" r:id="rId7"/>
    <p:sldLayoutId id="2147483665" r:id="rId8"/>
  </p:sldLayoutIdLst>
  <p:timing>
    <p:tnLst>
      <p:par>
        <p:cTn id="1" dur="indefinite" restart="never" nodeType="tmRoot"/>
      </p:par>
    </p:tnLst>
  </p:timing>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6900" marR="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sz="3200" b="1"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FE1056-96BD-4168-8A15-C685D08555E2}" type="datetimeFigureOut">
              <a:rPr lang="en-GB" smtClean="0"/>
              <a:t>09/02/2015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AF635-4A07-4A7A-8AE0-F665D740FDB7}" type="slidenum">
              <a:rPr lang="en-GB" smtClean="0"/>
              <a:t>‹#›</a:t>
            </a:fld>
            <a:endParaRPr lang="en-GB"/>
          </a:p>
        </p:txBody>
      </p:sp>
    </p:spTree>
    <p:extLst>
      <p:ext uri="{BB962C8B-B14F-4D97-AF65-F5344CB8AC3E}">
        <p14:creationId xmlns:p14="http://schemas.microsoft.com/office/powerpoint/2010/main" val="52068202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7.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5.xml"/><Relationship Id="rId4" Type="http://schemas.openxmlformats.org/officeDocument/2006/relationships/slide" Target="slide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9.xml"/><Relationship Id="rId1" Type="http://schemas.openxmlformats.org/officeDocument/2006/relationships/slideLayout" Target="../slideLayouts/slideLayout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980728"/>
            <a:ext cx="7200800" cy="400110"/>
          </a:xfrm>
          <a:prstGeom prst="rect">
            <a:avLst/>
          </a:prstGeom>
          <a:noFill/>
        </p:spPr>
        <p:txBody>
          <a:bodyPr wrap="square" rtlCol="0">
            <a:spAutoFit/>
          </a:bodyPr>
          <a:lstStyle/>
          <a:p>
            <a:pPr lvl="0" algn="ctr"/>
            <a:r>
              <a:rPr lang="en-GB" sz="2000" b="1" dirty="0">
                <a:solidFill>
                  <a:srgbClr val="C4BE59"/>
                </a:solidFill>
                <a:latin typeface="Arial"/>
              </a:rPr>
              <a:t>Chapter </a:t>
            </a:r>
            <a:r>
              <a:rPr lang="en-GB" sz="2000" b="1" dirty="0" smtClean="0">
                <a:solidFill>
                  <a:srgbClr val="C4BE59"/>
                </a:solidFill>
                <a:latin typeface="Arial"/>
              </a:rPr>
              <a:t>5: </a:t>
            </a:r>
            <a:r>
              <a:rPr lang="en-GB" sz="2000" b="1" dirty="0">
                <a:solidFill>
                  <a:srgbClr val="C4BE59"/>
                </a:solidFill>
                <a:latin typeface="Arial"/>
              </a:rPr>
              <a:t>War and Its Causes</a:t>
            </a:r>
          </a:p>
        </p:txBody>
      </p:sp>
    </p:spTree>
    <p:extLst>
      <p:ext uri="{BB962C8B-B14F-4D97-AF65-F5344CB8AC3E}">
        <p14:creationId xmlns:p14="http://schemas.microsoft.com/office/powerpoint/2010/main" val="18991000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712968" cy="1066130"/>
          </a:xfrm>
        </p:spPr>
        <p:txBody>
          <a:bodyPr>
            <a:normAutofit/>
          </a:bodyPr>
          <a:lstStyle/>
          <a:p>
            <a:r>
              <a:rPr lang="en-US" sz="2000" b="1" dirty="0">
                <a:cs typeface="+mj-cs"/>
              </a:rPr>
              <a:t>Gently suggest looking at other options. You do not want to anger the </a:t>
            </a:r>
            <a:r>
              <a:rPr lang="en-US" sz="2000" b="1" dirty="0" smtClean="0">
                <a:cs typeface="+mj-cs"/>
              </a:rPr>
              <a:t>president</a:t>
            </a:r>
            <a:r>
              <a:rPr lang="en-US" sz="2000" b="1" dirty="0">
                <a:cs typeface="+mj-cs"/>
              </a:rPr>
              <a:t>, but his plan is widely believed to be unwise, and there are many options that are less costly and likely more effective.</a:t>
            </a:r>
            <a:endParaRPr lang="en-GB" sz="2000" dirty="0"/>
          </a:p>
        </p:txBody>
      </p:sp>
      <p:sp>
        <p:nvSpPr>
          <p:cNvPr id="3" name="TextBox 2"/>
          <p:cNvSpPr txBox="1"/>
          <p:nvPr/>
        </p:nvSpPr>
        <p:spPr>
          <a:xfrm>
            <a:off x="179512" y="1988840"/>
            <a:ext cx="4320480" cy="3108543"/>
          </a:xfrm>
          <a:prstGeom prst="rect">
            <a:avLst/>
          </a:prstGeom>
          <a:noFill/>
        </p:spPr>
        <p:txBody>
          <a:bodyPr wrap="square" rtlCol="0">
            <a:spAutoFit/>
          </a:bodyPr>
          <a:lstStyle/>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You have spoken your mind. Even if the </a:t>
            </a:r>
            <a:r>
              <a:rPr lang="en-US" sz="1400" dirty="0" smtClean="0">
                <a:solidFill>
                  <a:schemeClr val="accent3"/>
                </a:solidFill>
                <a:latin typeface="Arial" panose="020B0604020202020204" pitchFamily="34" charset="0"/>
              </a:rPr>
              <a:t>president </a:t>
            </a:r>
            <a:r>
              <a:rPr lang="en-US" sz="1400" dirty="0">
                <a:solidFill>
                  <a:schemeClr val="accent3"/>
                </a:solidFill>
                <a:latin typeface="Arial" panose="020B0604020202020204" pitchFamily="34" charset="0"/>
              </a:rPr>
              <a:t>ignores your advice and the plan ends in disaster, you will not be to blame and your integrity will be intact. </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If your opposition leads to a better plan, it will reflect well on you and could help your career.</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By voicing your opposition carefully, you may be able to avoid angering the </a:t>
            </a:r>
            <a:r>
              <a:rPr lang="en-US" sz="1400" dirty="0" smtClean="0">
                <a:solidFill>
                  <a:schemeClr val="accent3"/>
                </a:solidFill>
                <a:latin typeface="Arial" panose="020B0604020202020204" pitchFamily="34" charset="0"/>
              </a:rPr>
              <a:t>president</a:t>
            </a:r>
            <a:r>
              <a:rPr lang="en-US" sz="1400" dirty="0">
                <a:solidFill>
                  <a:schemeClr val="accent3"/>
                </a:solidFill>
                <a:latin typeface="Arial" panose="020B0604020202020204" pitchFamily="34" charset="0"/>
              </a:rPr>
              <a:t>, making him more likely to listen to your advice.</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By placing better options on the table, you increase the likelihood that the conflict ends on favorable terms for France.</a:t>
            </a:r>
          </a:p>
        </p:txBody>
      </p:sp>
      <p:sp>
        <p:nvSpPr>
          <p:cNvPr id="4" name="TextBox 3"/>
          <p:cNvSpPr txBox="1"/>
          <p:nvPr/>
        </p:nvSpPr>
        <p:spPr>
          <a:xfrm>
            <a:off x="4572000" y="1988840"/>
            <a:ext cx="4392488" cy="3108543"/>
          </a:xfrm>
          <a:prstGeom prst="rect">
            <a:avLst/>
          </a:prstGeom>
          <a:noFill/>
        </p:spPr>
        <p:txBody>
          <a:bodyPr wrap="square" rtlCol="0">
            <a:spAutoFit/>
          </a:bodyPr>
          <a:lstStyle/>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If your opposition leads to the adoption of a worse plan, the blame may fall on your shoulders.</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If your opposition leads to a worse plan, the outcome will be worse. Your whole country, as well as you personally, will be worse off. </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If your opposition is too gentle, the </a:t>
            </a:r>
            <a:r>
              <a:rPr lang="en-US" sz="1400" dirty="0" smtClean="0">
                <a:solidFill>
                  <a:schemeClr val="accent3"/>
                </a:solidFill>
                <a:latin typeface="Arial" panose="020B0604020202020204" pitchFamily="34" charset="0"/>
              </a:rPr>
              <a:t>president </a:t>
            </a:r>
            <a:r>
              <a:rPr lang="en-US" sz="1400" dirty="0">
                <a:solidFill>
                  <a:schemeClr val="accent3"/>
                </a:solidFill>
                <a:latin typeface="Arial" panose="020B0604020202020204" pitchFamily="34" charset="0"/>
              </a:rPr>
              <a:t>may ignore it altogether.</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By opposing the </a:t>
            </a:r>
            <a:r>
              <a:rPr lang="en-US" sz="1400" dirty="0" smtClean="0">
                <a:solidFill>
                  <a:schemeClr val="accent3"/>
                </a:solidFill>
                <a:latin typeface="Arial" panose="020B0604020202020204" pitchFamily="34" charset="0"/>
              </a:rPr>
              <a:t>president</a:t>
            </a:r>
            <a:r>
              <a:rPr lang="en-US" sz="1400" dirty="0">
                <a:solidFill>
                  <a:schemeClr val="accent3"/>
                </a:solidFill>
                <a:latin typeface="Arial" panose="020B0604020202020204" pitchFamily="34" charset="0"/>
              </a:rPr>
              <a:t>, even gently, you risk angering him.</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You are making yourself vulnerable to </a:t>
            </a:r>
            <a:r>
              <a:rPr lang="en-US" sz="1400" dirty="0" smtClean="0">
                <a:solidFill>
                  <a:schemeClr val="accent3"/>
                </a:solidFill>
                <a:latin typeface="Arial" panose="020B0604020202020204" pitchFamily="34" charset="0"/>
              </a:rPr>
              <a:t>‘yes men’ </a:t>
            </a:r>
            <a:r>
              <a:rPr lang="en-US" sz="1400" dirty="0">
                <a:solidFill>
                  <a:schemeClr val="accent3"/>
                </a:solidFill>
                <a:latin typeface="Arial" panose="020B0604020202020204" pitchFamily="34" charset="0"/>
              </a:rPr>
              <a:t>in the group siding with the </a:t>
            </a:r>
            <a:r>
              <a:rPr lang="en-US" sz="1400" dirty="0" smtClean="0">
                <a:solidFill>
                  <a:schemeClr val="accent3"/>
                </a:solidFill>
                <a:latin typeface="Arial" panose="020B0604020202020204" pitchFamily="34" charset="0"/>
              </a:rPr>
              <a:t>president </a:t>
            </a:r>
            <a:r>
              <a:rPr lang="en-US" sz="1400" dirty="0">
                <a:solidFill>
                  <a:schemeClr val="accent3"/>
                </a:solidFill>
                <a:latin typeface="Arial" panose="020B0604020202020204" pitchFamily="34" charset="0"/>
              </a:rPr>
              <a:t>against your concerns, leaving you isolated in the group.</a:t>
            </a:r>
          </a:p>
        </p:txBody>
      </p:sp>
    </p:spTree>
    <p:extLst>
      <p:ext uri="{BB962C8B-B14F-4D97-AF65-F5344CB8AC3E}">
        <p14:creationId xmlns:p14="http://schemas.microsoft.com/office/powerpoint/2010/main" val="28500059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784976" cy="1066130"/>
          </a:xfrm>
        </p:spPr>
        <p:txBody>
          <a:bodyPr>
            <a:noAutofit/>
          </a:bodyPr>
          <a:lstStyle/>
          <a:p>
            <a:r>
              <a:rPr lang="en-US" sz="2000" b="1" dirty="0"/>
              <a:t>State opposition strongly but politely. A gentle suggestion will be brushed aside instantly. A strong statement of opposition may convince the </a:t>
            </a:r>
            <a:r>
              <a:rPr lang="en-US" sz="2000" b="1" dirty="0" smtClean="0"/>
              <a:t>president </a:t>
            </a:r>
            <a:r>
              <a:rPr lang="en-US" sz="2000" b="1" dirty="0"/>
              <a:t>to reconsider, and choose a better option. He may even be impressed with you courage and your counsel.</a:t>
            </a:r>
            <a:endParaRPr lang="en-GB" sz="2000" dirty="0"/>
          </a:p>
        </p:txBody>
      </p:sp>
      <p:sp>
        <p:nvSpPr>
          <p:cNvPr id="3" name="TextBox 2"/>
          <p:cNvSpPr txBox="1"/>
          <p:nvPr/>
        </p:nvSpPr>
        <p:spPr>
          <a:xfrm>
            <a:off x="251520" y="1988840"/>
            <a:ext cx="4320480" cy="3323987"/>
          </a:xfrm>
          <a:prstGeom prst="rect">
            <a:avLst/>
          </a:prstGeom>
          <a:noFill/>
        </p:spPr>
        <p:txBody>
          <a:bodyPr wrap="square" rtlCol="0">
            <a:spAutoFit/>
          </a:bodyPr>
          <a:lstStyle/>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You have spoken your mind. Even if the </a:t>
            </a:r>
            <a:r>
              <a:rPr lang="en-US" sz="1400" dirty="0" smtClean="0">
                <a:solidFill>
                  <a:schemeClr val="accent3"/>
                </a:solidFill>
                <a:latin typeface="Arial" panose="020B0604020202020204" pitchFamily="34" charset="0"/>
              </a:rPr>
              <a:t>president </a:t>
            </a:r>
            <a:r>
              <a:rPr lang="en-US" sz="1400" dirty="0">
                <a:solidFill>
                  <a:schemeClr val="accent3"/>
                </a:solidFill>
                <a:latin typeface="Arial" panose="020B0604020202020204" pitchFamily="34" charset="0"/>
              </a:rPr>
              <a:t>ignores your advice and the plan ends in disaster, you will not be to blame and your integrity will be intact. </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If your opposition leads to a better plan, it will reflect well on you and could help your career.</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By voicing your opposition strongly, you may make it more likely that the </a:t>
            </a:r>
            <a:r>
              <a:rPr lang="en-US" sz="1400" dirty="0" smtClean="0">
                <a:solidFill>
                  <a:schemeClr val="accent3"/>
                </a:solidFill>
                <a:latin typeface="Arial" panose="020B0604020202020204" pitchFamily="34" charset="0"/>
              </a:rPr>
              <a:t>president </a:t>
            </a:r>
            <a:r>
              <a:rPr lang="en-US" sz="1400" dirty="0">
                <a:solidFill>
                  <a:schemeClr val="accent3"/>
                </a:solidFill>
                <a:latin typeface="Arial" panose="020B0604020202020204" pitchFamily="34" charset="0"/>
              </a:rPr>
              <a:t>pays attention to your advice. He truly might be impressed with your courage and counsel.</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By placing better options on the table, you increase the likelihood that the conflict ends on favorable terms for France.</a:t>
            </a:r>
          </a:p>
        </p:txBody>
      </p:sp>
      <p:sp>
        <p:nvSpPr>
          <p:cNvPr id="4" name="TextBox 3"/>
          <p:cNvSpPr txBox="1"/>
          <p:nvPr/>
        </p:nvSpPr>
        <p:spPr>
          <a:xfrm>
            <a:off x="4572000" y="2000762"/>
            <a:ext cx="4320480" cy="3323987"/>
          </a:xfrm>
          <a:prstGeom prst="rect">
            <a:avLst/>
          </a:prstGeom>
          <a:noFill/>
        </p:spPr>
        <p:txBody>
          <a:bodyPr wrap="square" rtlCol="0">
            <a:spAutoFit/>
          </a:bodyPr>
          <a:lstStyle/>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If your opposition leads to the adoption of a worse plan, the blame may fall on your shoulders.</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If your opposition leads to a worse plan, the outcome will be worse. Your whole country, as well as you personally, will be worse off. </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If your opposition is too firm, you may anger the </a:t>
            </a:r>
            <a:r>
              <a:rPr lang="en-US" sz="1400" dirty="0" smtClean="0">
                <a:solidFill>
                  <a:schemeClr val="accent3"/>
                </a:solidFill>
                <a:latin typeface="Arial" panose="020B0604020202020204" pitchFamily="34" charset="0"/>
              </a:rPr>
              <a:t>president</a:t>
            </a:r>
            <a:r>
              <a:rPr lang="en-US" sz="1400" dirty="0">
                <a:solidFill>
                  <a:schemeClr val="accent3"/>
                </a:solidFill>
                <a:latin typeface="Arial" panose="020B0604020202020204" pitchFamily="34" charset="0"/>
              </a:rPr>
              <a:t>. Any opposition might upset him, but strongly voiced opposition may create a rift between you and him. </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You are making yourself vulnerable to </a:t>
            </a:r>
            <a:r>
              <a:rPr lang="en-US" sz="1400" dirty="0" smtClean="0">
                <a:solidFill>
                  <a:schemeClr val="accent3"/>
                </a:solidFill>
                <a:latin typeface="Arial" panose="020B0604020202020204" pitchFamily="34" charset="0"/>
              </a:rPr>
              <a:t>‘yes men’ </a:t>
            </a:r>
            <a:r>
              <a:rPr lang="en-US" sz="1400" dirty="0">
                <a:solidFill>
                  <a:schemeClr val="accent3"/>
                </a:solidFill>
                <a:latin typeface="Arial" panose="020B0604020202020204" pitchFamily="34" charset="0"/>
              </a:rPr>
              <a:t>in the group siding with the </a:t>
            </a:r>
            <a:r>
              <a:rPr lang="en-US" sz="1400" dirty="0" smtClean="0">
                <a:solidFill>
                  <a:schemeClr val="accent3"/>
                </a:solidFill>
                <a:latin typeface="Arial" panose="020B0604020202020204" pitchFamily="34" charset="0"/>
              </a:rPr>
              <a:t>president </a:t>
            </a:r>
            <a:r>
              <a:rPr lang="en-US" sz="1400" dirty="0">
                <a:solidFill>
                  <a:schemeClr val="accent3"/>
                </a:solidFill>
                <a:latin typeface="Arial" panose="020B0604020202020204" pitchFamily="34" charset="0"/>
              </a:rPr>
              <a:t>against your concerns, leaving you isolated in the group.</a:t>
            </a:r>
          </a:p>
        </p:txBody>
      </p:sp>
    </p:spTree>
    <p:extLst>
      <p:ext uri="{BB962C8B-B14F-4D97-AF65-F5344CB8AC3E}">
        <p14:creationId xmlns:p14="http://schemas.microsoft.com/office/powerpoint/2010/main" val="29354929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800" b="1" dirty="0"/>
              <a:t>Say nothing, and voice opposition to him personally later. It is better not to openly oppose him, as it may anger him. However, as an advisor you really ought to express your concerns. He may appreciate your counsel, and be more willing to listen in private.</a:t>
            </a:r>
            <a:endParaRPr lang="en-GB" sz="1800" dirty="0"/>
          </a:p>
        </p:txBody>
      </p:sp>
      <p:sp>
        <p:nvSpPr>
          <p:cNvPr id="3" name="TextBox 2"/>
          <p:cNvSpPr txBox="1"/>
          <p:nvPr/>
        </p:nvSpPr>
        <p:spPr>
          <a:xfrm>
            <a:off x="251520" y="1988840"/>
            <a:ext cx="4320480" cy="2893100"/>
          </a:xfrm>
          <a:prstGeom prst="rect">
            <a:avLst/>
          </a:prstGeom>
          <a:noFill/>
        </p:spPr>
        <p:txBody>
          <a:bodyPr wrap="square" rtlCol="0">
            <a:spAutoFit/>
          </a:bodyPr>
          <a:lstStyle/>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You have spoken your mind. Even if the </a:t>
            </a:r>
            <a:r>
              <a:rPr lang="en-US" sz="1400" dirty="0" smtClean="0">
                <a:solidFill>
                  <a:schemeClr val="accent3"/>
                </a:solidFill>
                <a:latin typeface="Arial" panose="020B0604020202020204" pitchFamily="34" charset="0"/>
              </a:rPr>
              <a:t>president </a:t>
            </a:r>
            <a:r>
              <a:rPr lang="en-US" sz="1400" dirty="0">
                <a:solidFill>
                  <a:schemeClr val="accent3"/>
                </a:solidFill>
                <a:latin typeface="Arial" panose="020B0604020202020204" pitchFamily="34" charset="0"/>
              </a:rPr>
              <a:t>ignores your advice and the plan ends in disaster, you will not be to blame and your integrity will be intact. </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If your opposition leads to a better plan, it will reflect well on you, and could help your career.</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By voicing your opposition in private, you may make it more likely that the p</a:t>
            </a:r>
            <a:r>
              <a:rPr lang="en-US" sz="1400" dirty="0" smtClean="0">
                <a:solidFill>
                  <a:schemeClr val="accent3"/>
                </a:solidFill>
                <a:latin typeface="Arial" panose="020B0604020202020204" pitchFamily="34" charset="0"/>
              </a:rPr>
              <a:t>resident </a:t>
            </a:r>
            <a:r>
              <a:rPr lang="en-US" sz="1400" dirty="0">
                <a:solidFill>
                  <a:schemeClr val="accent3"/>
                </a:solidFill>
                <a:latin typeface="Arial" panose="020B0604020202020204" pitchFamily="34" charset="0"/>
              </a:rPr>
              <a:t>pays attention to your advice.</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By placing better options on the table, you increase the likelihood that the conflict ends on favorable terms for France.</a:t>
            </a:r>
          </a:p>
        </p:txBody>
      </p:sp>
      <p:sp>
        <p:nvSpPr>
          <p:cNvPr id="4" name="TextBox 3"/>
          <p:cNvSpPr txBox="1"/>
          <p:nvPr/>
        </p:nvSpPr>
        <p:spPr>
          <a:xfrm>
            <a:off x="4572000" y="1988840"/>
            <a:ext cx="4320480" cy="3539430"/>
          </a:xfrm>
          <a:prstGeom prst="rect">
            <a:avLst/>
          </a:prstGeom>
          <a:noFill/>
        </p:spPr>
        <p:txBody>
          <a:bodyPr wrap="square" rtlCol="0">
            <a:spAutoFit/>
          </a:bodyPr>
          <a:lstStyle/>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If your opposition leads to the adoption of a worse plan, the blame may fall on your shoulders.</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If your opposition leads to a worse plan, the outcome will be worse. Your whole country, as well as you personally, will be worse off. </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You may struggle to find an opportunity to engage privately with the </a:t>
            </a:r>
            <a:r>
              <a:rPr lang="en-US" sz="1400" dirty="0" smtClean="0">
                <a:solidFill>
                  <a:schemeClr val="accent3"/>
                </a:solidFill>
                <a:latin typeface="Arial" panose="020B0604020202020204" pitchFamily="34" charset="0"/>
              </a:rPr>
              <a:t>president</a:t>
            </a:r>
            <a:r>
              <a:rPr lang="en-US" sz="1400" dirty="0">
                <a:solidFill>
                  <a:schemeClr val="accent3"/>
                </a:solidFill>
                <a:latin typeface="Arial" panose="020B0604020202020204" pitchFamily="34" charset="0"/>
              </a:rPr>
              <a:t>. Even if you do, it may be short-lived, and he may brush aside suggestions made outside the context of a meeting with his advisors.</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You are making yourself vulnerable to </a:t>
            </a:r>
            <a:r>
              <a:rPr lang="en-US" sz="1400" dirty="0" smtClean="0">
                <a:solidFill>
                  <a:schemeClr val="accent3"/>
                </a:solidFill>
                <a:latin typeface="Arial" panose="020B0604020202020204" pitchFamily="34" charset="0"/>
              </a:rPr>
              <a:t>‘yes men’ </a:t>
            </a:r>
            <a:r>
              <a:rPr lang="en-US" sz="1400" dirty="0">
                <a:solidFill>
                  <a:schemeClr val="accent3"/>
                </a:solidFill>
                <a:latin typeface="Arial" panose="020B0604020202020204" pitchFamily="34" charset="0"/>
              </a:rPr>
              <a:t>in the group siding with the </a:t>
            </a:r>
            <a:r>
              <a:rPr lang="en-US" sz="1400" dirty="0" smtClean="0">
                <a:solidFill>
                  <a:schemeClr val="accent3"/>
                </a:solidFill>
                <a:latin typeface="Arial" panose="020B0604020202020204" pitchFamily="34" charset="0"/>
              </a:rPr>
              <a:t>president </a:t>
            </a:r>
            <a:r>
              <a:rPr lang="en-US" sz="1400" dirty="0">
                <a:solidFill>
                  <a:schemeClr val="accent3"/>
                </a:solidFill>
                <a:latin typeface="Arial" panose="020B0604020202020204" pitchFamily="34" charset="0"/>
              </a:rPr>
              <a:t>against your concerns, leaving you isolated in the group.</a:t>
            </a:r>
          </a:p>
        </p:txBody>
      </p:sp>
    </p:spTree>
    <p:extLst>
      <p:ext uri="{BB962C8B-B14F-4D97-AF65-F5344CB8AC3E}">
        <p14:creationId xmlns:p14="http://schemas.microsoft.com/office/powerpoint/2010/main" val="1494412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60" cy="1066130"/>
          </a:xfrm>
        </p:spPr>
        <p:txBody>
          <a:bodyPr>
            <a:noAutofit/>
          </a:bodyPr>
          <a:lstStyle/>
          <a:p>
            <a:r>
              <a:rPr lang="en-US" sz="1600" b="1" dirty="0">
                <a:cs typeface="+mj-cs"/>
              </a:rPr>
              <a:t>Say nothing, and voice opposition to your colleagues later. Opposing the </a:t>
            </a:r>
            <a:r>
              <a:rPr lang="en-US" sz="1600" b="1" dirty="0" smtClean="0">
                <a:cs typeface="+mj-cs"/>
              </a:rPr>
              <a:t>president </a:t>
            </a:r>
            <a:r>
              <a:rPr lang="en-US" sz="1600" b="1" dirty="0">
                <a:cs typeface="+mj-cs"/>
              </a:rPr>
              <a:t>will simply anger him, and you don’t want to ruin your chances for a promotion. However, you do have concerns, and ought to voice them to your colleagues. Who knows, perhaps one of them will take the fall and suggest them to him for you.</a:t>
            </a:r>
            <a:endParaRPr lang="en-GB" sz="1600" b="1" dirty="0"/>
          </a:p>
        </p:txBody>
      </p:sp>
      <p:sp>
        <p:nvSpPr>
          <p:cNvPr id="3" name="TextBox 2"/>
          <p:cNvSpPr txBox="1"/>
          <p:nvPr/>
        </p:nvSpPr>
        <p:spPr>
          <a:xfrm>
            <a:off x="224407" y="1988840"/>
            <a:ext cx="4320480" cy="3323987"/>
          </a:xfrm>
          <a:prstGeom prst="rect">
            <a:avLst/>
          </a:prstGeom>
          <a:noFill/>
        </p:spPr>
        <p:txBody>
          <a:bodyPr wrap="square" rtlCol="0">
            <a:spAutoFit/>
          </a:bodyPr>
          <a:lstStyle/>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If your concerns never reach the </a:t>
            </a:r>
            <a:r>
              <a:rPr lang="en-US" sz="1400" dirty="0" smtClean="0">
                <a:solidFill>
                  <a:srgbClr val="FFFFFF"/>
                </a:solidFill>
                <a:latin typeface="Arial" panose="020B0604020202020204" pitchFamily="34" charset="0"/>
              </a:rPr>
              <a:t>president </a:t>
            </a:r>
            <a:r>
              <a:rPr lang="en-US" sz="1400" dirty="0">
                <a:solidFill>
                  <a:srgbClr val="FFFFFF"/>
                </a:solidFill>
                <a:latin typeface="Arial" panose="020B0604020202020204" pitchFamily="34" charset="0"/>
              </a:rPr>
              <a:t>and his plan is adopted and succeeds, you will avoid embarrassment and the country will benefit from a successful end to the conflict.</a:t>
            </a:r>
          </a:p>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You will have avoided angering the </a:t>
            </a:r>
            <a:r>
              <a:rPr lang="en-US" sz="1400" dirty="0" smtClean="0">
                <a:solidFill>
                  <a:srgbClr val="FFFFFF"/>
                </a:solidFill>
                <a:latin typeface="Arial" panose="020B0604020202020204" pitchFamily="34" charset="0"/>
              </a:rPr>
              <a:t>president </a:t>
            </a:r>
            <a:r>
              <a:rPr lang="en-US" sz="1400" dirty="0">
                <a:solidFill>
                  <a:srgbClr val="FFFFFF"/>
                </a:solidFill>
                <a:latin typeface="Arial" panose="020B0604020202020204" pitchFamily="34" charset="0"/>
              </a:rPr>
              <a:t>at the meeting.</a:t>
            </a:r>
          </a:p>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If your colleagues agree, you may be able to unite </a:t>
            </a:r>
            <a:r>
              <a:rPr lang="en-US" sz="1400" dirty="0" smtClean="0">
                <a:solidFill>
                  <a:srgbClr val="FFFFFF"/>
                </a:solidFill>
                <a:latin typeface="Arial" panose="020B0604020202020204" pitchFamily="34" charset="0"/>
              </a:rPr>
              <a:t>with them to </a:t>
            </a:r>
            <a:r>
              <a:rPr lang="en-US" sz="1400" dirty="0">
                <a:solidFill>
                  <a:srgbClr val="FFFFFF"/>
                </a:solidFill>
                <a:latin typeface="Arial" panose="020B0604020202020204" pitchFamily="34" charset="0"/>
              </a:rPr>
              <a:t>oppose the p</a:t>
            </a:r>
            <a:r>
              <a:rPr lang="en-US" sz="1400" dirty="0" smtClean="0">
                <a:solidFill>
                  <a:srgbClr val="FFFFFF"/>
                </a:solidFill>
                <a:latin typeface="Arial" panose="020B0604020202020204" pitchFamily="34" charset="0"/>
              </a:rPr>
              <a:t>resident’s </a:t>
            </a:r>
            <a:r>
              <a:rPr lang="en-US" sz="1400" dirty="0">
                <a:solidFill>
                  <a:srgbClr val="FFFFFF"/>
                </a:solidFill>
                <a:latin typeface="Arial" panose="020B0604020202020204" pitchFamily="34" charset="0"/>
              </a:rPr>
              <a:t>idea.</a:t>
            </a:r>
          </a:p>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If one of your colleagues takes your concerns to the </a:t>
            </a:r>
            <a:r>
              <a:rPr lang="en-US" sz="1400" dirty="0" smtClean="0">
                <a:solidFill>
                  <a:srgbClr val="FFFFFF"/>
                </a:solidFill>
                <a:latin typeface="Arial" panose="020B0604020202020204" pitchFamily="34" charset="0"/>
              </a:rPr>
              <a:t>president </a:t>
            </a:r>
            <a:r>
              <a:rPr lang="en-US" sz="1400" dirty="0">
                <a:solidFill>
                  <a:srgbClr val="FFFFFF"/>
                </a:solidFill>
                <a:latin typeface="Arial" panose="020B0604020202020204" pitchFamily="34" charset="0"/>
              </a:rPr>
              <a:t>and the </a:t>
            </a:r>
            <a:r>
              <a:rPr lang="en-US" sz="1400" dirty="0" smtClean="0">
                <a:solidFill>
                  <a:srgbClr val="FFFFFF"/>
                </a:solidFill>
                <a:latin typeface="Arial" panose="020B0604020202020204" pitchFamily="34" charset="0"/>
              </a:rPr>
              <a:t>president </a:t>
            </a:r>
            <a:r>
              <a:rPr lang="en-US" sz="1400" dirty="0">
                <a:solidFill>
                  <a:srgbClr val="FFFFFF"/>
                </a:solidFill>
                <a:latin typeface="Arial" panose="020B0604020202020204" pitchFamily="34" charset="0"/>
              </a:rPr>
              <a:t>is angry, your colleague might take the fall for you (although your conscience might take a blow).</a:t>
            </a:r>
          </a:p>
        </p:txBody>
      </p:sp>
      <p:sp>
        <p:nvSpPr>
          <p:cNvPr id="4" name="TextBox 3"/>
          <p:cNvSpPr txBox="1"/>
          <p:nvPr/>
        </p:nvSpPr>
        <p:spPr>
          <a:xfrm>
            <a:off x="4544887" y="1988840"/>
            <a:ext cx="4419601" cy="3108543"/>
          </a:xfrm>
          <a:prstGeom prst="rect">
            <a:avLst/>
          </a:prstGeom>
          <a:noFill/>
        </p:spPr>
        <p:txBody>
          <a:bodyPr wrap="square" rtlCol="0">
            <a:spAutoFit/>
          </a:bodyPr>
          <a:lstStyle/>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If your concerns never reach the </a:t>
            </a:r>
            <a:r>
              <a:rPr lang="en-US" sz="1400" dirty="0" smtClean="0">
                <a:solidFill>
                  <a:srgbClr val="FFFFFF"/>
                </a:solidFill>
                <a:latin typeface="Arial" panose="020B0604020202020204" pitchFamily="34" charset="0"/>
              </a:rPr>
              <a:t>president</a:t>
            </a:r>
            <a:r>
              <a:rPr lang="en-US" sz="1400" dirty="0">
                <a:solidFill>
                  <a:srgbClr val="FFFFFF"/>
                </a:solidFill>
                <a:latin typeface="Arial" panose="020B0604020202020204" pitchFamily="34" charset="0"/>
              </a:rPr>
              <a:t>, and things go poorly, your inaction will be blameworthy, and you may feel that you compromised your integrity.</a:t>
            </a:r>
          </a:p>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If another aide does bring it to attention of the </a:t>
            </a:r>
            <a:r>
              <a:rPr lang="en-US" sz="1400" dirty="0" smtClean="0">
                <a:solidFill>
                  <a:srgbClr val="FFFFFF"/>
                </a:solidFill>
                <a:latin typeface="Arial" panose="020B0604020202020204" pitchFamily="34" charset="0"/>
              </a:rPr>
              <a:t>president</a:t>
            </a:r>
            <a:r>
              <a:rPr lang="en-US" sz="1400" dirty="0">
                <a:solidFill>
                  <a:srgbClr val="FFFFFF"/>
                </a:solidFill>
                <a:latin typeface="Arial" panose="020B0604020202020204" pitchFamily="34" charset="0"/>
              </a:rPr>
              <a:t>, she will likely earn the credit. </a:t>
            </a:r>
          </a:p>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If another aide brings it to the </a:t>
            </a:r>
            <a:r>
              <a:rPr lang="en-US" sz="1400" dirty="0" smtClean="0">
                <a:solidFill>
                  <a:srgbClr val="FFFFFF"/>
                </a:solidFill>
                <a:latin typeface="Arial" panose="020B0604020202020204" pitchFamily="34" charset="0"/>
              </a:rPr>
              <a:t>president </a:t>
            </a:r>
            <a:r>
              <a:rPr lang="en-US" sz="1400" dirty="0">
                <a:solidFill>
                  <a:srgbClr val="FFFFFF"/>
                </a:solidFill>
                <a:latin typeface="Arial" panose="020B0604020202020204" pitchFamily="34" charset="0"/>
              </a:rPr>
              <a:t>and mentions it came from you, he may be angry that you mentioned it to your colleagues but not him.</a:t>
            </a:r>
          </a:p>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If the plan works poorly, the conflict will likely continue (or end) on unfavorable terms for France. Your silence in the meeting will have hurt your country.</a:t>
            </a:r>
          </a:p>
        </p:txBody>
      </p:sp>
    </p:spTree>
    <p:extLst>
      <p:ext uri="{BB962C8B-B14F-4D97-AF65-F5344CB8AC3E}">
        <p14:creationId xmlns:p14="http://schemas.microsoft.com/office/powerpoint/2010/main" val="13151133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268760"/>
            <a:ext cx="4392488" cy="5262979"/>
          </a:xfrm>
          <a:prstGeom prst="rect">
            <a:avLst/>
          </a:prstGeom>
          <a:noFill/>
        </p:spPr>
        <p:txBody>
          <a:bodyPr wrap="square" rtlCol="0">
            <a:spAutoFit/>
          </a:bodyPr>
          <a:lstStyle/>
          <a:p>
            <a:pPr marL="171450" indent="-171450">
              <a:buFont typeface="Wingdings" panose="05000000000000000000" pitchFamily="2" charset="2"/>
              <a:buChar char="Ø"/>
            </a:pPr>
            <a:r>
              <a:rPr lang="en-US" sz="1200" dirty="0">
                <a:solidFill>
                  <a:schemeClr val="accent3"/>
                </a:solidFill>
                <a:latin typeface="Arial" panose="020B0604020202020204" pitchFamily="34" charset="0"/>
              </a:rPr>
              <a:t>Imagine you are the Prime Minister of Thailand. A brutal civil war has broken out in neighboring Laos, as militant groups have raised armed opposition against a government that has overseen years of corruption and oppression. </a:t>
            </a:r>
            <a:r>
              <a:rPr lang="en-US" sz="1200" dirty="0" smtClean="0">
                <a:solidFill>
                  <a:schemeClr val="accent3"/>
                </a:solidFill>
                <a:latin typeface="Arial" panose="020B0604020202020204" pitchFamily="34" charset="0"/>
              </a:rPr>
              <a:t>Now </a:t>
            </a:r>
            <a:r>
              <a:rPr lang="en-US" sz="1200" dirty="0">
                <a:solidFill>
                  <a:schemeClr val="accent3"/>
                </a:solidFill>
                <a:latin typeface="Arial" panose="020B0604020202020204" pitchFamily="34" charset="0"/>
              </a:rPr>
              <a:t>the course of the war is taking the fighting closer and closer to your border. Your government’s legitimacy and popular support appears stable for now, but your </a:t>
            </a:r>
            <a:r>
              <a:rPr lang="en-US" sz="1200" dirty="0" smtClean="0">
                <a:solidFill>
                  <a:schemeClr val="accent3"/>
                </a:solidFill>
                <a:latin typeface="Arial" panose="020B0604020202020204" pitchFamily="34" charset="0"/>
              </a:rPr>
              <a:t>cabinet </a:t>
            </a:r>
            <a:r>
              <a:rPr lang="en-US" sz="1200" dirty="0">
                <a:solidFill>
                  <a:schemeClr val="accent3"/>
                </a:solidFill>
                <a:latin typeface="Arial" panose="020B0604020202020204" pitchFamily="34" charset="0"/>
              </a:rPr>
              <a:t>wants to know what you plan to do. What will you tell them?</a:t>
            </a:r>
          </a:p>
          <a:p>
            <a:pPr marL="171450" indent="-171450">
              <a:buFont typeface="Wingdings" panose="05000000000000000000" pitchFamily="2" charset="2"/>
              <a:buChar char="v"/>
            </a:pPr>
            <a:endParaRPr lang="en-US" sz="1200" b="1" dirty="0">
              <a:solidFill>
                <a:schemeClr val="accent3"/>
              </a:solidFill>
              <a:latin typeface="Arial" panose="020B0604020202020204" pitchFamily="34" charset="0"/>
            </a:endParaRPr>
          </a:p>
          <a:p>
            <a:r>
              <a:rPr lang="en-US" sz="1200" b="1" dirty="0">
                <a:solidFill>
                  <a:schemeClr val="accent3"/>
                </a:solidFill>
                <a:latin typeface="Arial" panose="020B0604020202020204" pitchFamily="34" charset="0"/>
              </a:rPr>
              <a:t>Background information:</a:t>
            </a:r>
          </a:p>
          <a:p>
            <a:pPr marL="628650" lvl="1" indent="-171450">
              <a:buFont typeface="Wingdings" panose="05000000000000000000" pitchFamily="2" charset="2"/>
              <a:buChar char="Ø"/>
            </a:pPr>
            <a:r>
              <a:rPr lang="en-US" sz="1200" dirty="0">
                <a:solidFill>
                  <a:schemeClr val="accent3"/>
                </a:solidFill>
                <a:latin typeface="Arial" panose="020B0604020202020204" pitchFamily="34" charset="0"/>
              </a:rPr>
              <a:t>You do a fair bit of trade with Laos. It is not entirely irreplaceable, but the fighting does affect your economy.</a:t>
            </a:r>
          </a:p>
          <a:p>
            <a:pPr marL="628650" lvl="1" indent="-171450">
              <a:buFont typeface="Wingdings" panose="05000000000000000000" pitchFamily="2" charset="2"/>
              <a:buChar char="Ø"/>
            </a:pPr>
            <a:r>
              <a:rPr lang="en-US" sz="1200" dirty="0">
                <a:solidFill>
                  <a:schemeClr val="accent3"/>
                </a:solidFill>
                <a:latin typeface="Arial" panose="020B0604020202020204" pitchFamily="34" charset="0"/>
              </a:rPr>
              <a:t>The militant groups active in Laos have no qualms with your government.</a:t>
            </a:r>
          </a:p>
          <a:p>
            <a:pPr marL="628650" lvl="1" indent="-171450">
              <a:buFont typeface="Wingdings" panose="05000000000000000000" pitchFamily="2" charset="2"/>
              <a:buChar char="Ø"/>
            </a:pPr>
            <a:r>
              <a:rPr lang="en-US" sz="1200" dirty="0">
                <a:solidFill>
                  <a:schemeClr val="accent3"/>
                </a:solidFill>
                <a:latin typeface="Arial" panose="020B0604020202020204" pitchFamily="34" charset="0"/>
              </a:rPr>
              <a:t>The government of Laos appears to still have the upper hand, but the outcome of the conflict is highly uncertain.</a:t>
            </a:r>
          </a:p>
          <a:p>
            <a:pPr marL="628650" lvl="1" indent="-171450">
              <a:buFont typeface="Wingdings" panose="05000000000000000000" pitchFamily="2" charset="2"/>
              <a:buChar char="Ø"/>
            </a:pPr>
            <a:r>
              <a:rPr lang="en-US" sz="1200" dirty="0">
                <a:solidFill>
                  <a:schemeClr val="accent3"/>
                </a:solidFill>
                <a:latin typeface="Arial" panose="020B0604020202020204" pitchFamily="34" charset="0"/>
              </a:rPr>
              <a:t>There are no known splinter groups of any of the Laotian militant groups in Thailand.</a:t>
            </a:r>
          </a:p>
          <a:p>
            <a:pPr marL="628650" lvl="1" indent="-171450">
              <a:buFont typeface="Wingdings" panose="05000000000000000000" pitchFamily="2" charset="2"/>
              <a:buChar char="Ø"/>
            </a:pPr>
            <a:r>
              <a:rPr lang="en-US" sz="1200" dirty="0">
                <a:solidFill>
                  <a:schemeClr val="accent3"/>
                </a:solidFill>
                <a:latin typeface="Arial" panose="020B0604020202020204" pitchFamily="34" charset="0"/>
              </a:rPr>
              <a:t>The conflict in Laos has been simmering for approximately eight years but has broken into full scale civil war within the past eighteen months.</a:t>
            </a:r>
          </a:p>
          <a:p>
            <a:pPr marL="628650" lvl="1" indent="-171450">
              <a:buFont typeface="Wingdings" panose="05000000000000000000" pitchFamily="2" charset="2"/>
              <a:buChar char="Ø"/>
            </a:pPr>
            <a:r>
              <a:rPr lang="en-US" sz="1200" dirty="0">
                <a:solidFill>
                  <a:schemeClr val="accent3"/>
                </a:solidFill>
                <a:latin typeface="Arial" panose="020B0604020202020204" pitchFamily="34" charset="0"/>
              </a:rPr>
              <a:t>Relations between Thailand and Laos have seen ups and downs, although the recent conflict has exacerbated Thai complaints about Laotian refugees fleeing to Thailand</a:t>
            </a:r>
            <a:r>
              <a:rPr lang="en-US" sz="1200" dirty="0" smtClean="0">
                <a:solidFill>
                  <a:schemeClr val="accent3"/>
                </a:solidFill>
                <a:latin typeface="Arial" panose="020B0604020202020204" pitchFamily="34" charset="0"/>
              </a:rPr>
              <a:t>.</a:t>
            </a: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rPr>
              <a:t>What do you do?</a:t>
            </a:r>
            <a:endParaRPr lang="en-US" sz="1200" dirty="0">
              <a:solidFill>
                <a:schemeClr val="accent3"/>
              </a:solidFill>
              <a:latin typeface="Arial" panose="020B0604020202020204" pitchFamily="34" charset="0"/>
            </a:endParaRPr>
          </a:p>
        </p:txBody>
      </p:sp>
      <p:sp>
        <p:nvSpPr>
          <p:cNvPr id="3" name="TextBox 2"/>
          <p:cNvSpPr txBox="1"/>
          <p:nvPr/>
        </p:nvSpPr>
        <p:spPr>
          <a:xfrm>
            <a:off x="4637223" y="1268760"/>
            <a:ext cx="4265810" cy="5001369"/>
          </a:xfrm>
          <a:prstGeom prst="rect">
            <a:avLst/>
          </a:prstGeom>
          <a:noFill/>
        </p:spPr>
        <p:txBody>
          <a:bodyPr wrap="square" rtlCol="0">
            <a:spAutoFit/>
          </a:bodyPr>
          <a:lstStyle/>
          <a:p>
            <a:pPr marL="171450" lvl="0" indent="-171450">
              <a:buFont typeface="Wingdings" panose="05000000000000000000" pitchFamily="2" charset="2"/>
              <a:buChar char="Ø"/>
            </a:pPr>
            <a:r>
              <a:rPr lang="en-US" sz="1100" dirty="0">
                <a:solidFill>
                  <a:srgbClr val="FFFFFF"/>
                </a:solidFill>
                <a:latin typeface="Arial" panose="020B0604020202020204" pitchFamily="34" charset="0"/>
                <a:hlinkClick r:id="rId3" action="ppaction://hlinksldjump"/>
              </a:rPr>
              <a:t>Do nothing</a:t>
            </a:r>
            <a:r>
              <a:rPr lang="en-US" sz="1100" dirty="0">
                <a:solidFill>
                  <a:srgbClr val="FFFFFF"/>
                </a:solidFill>
                <a:latin typeface="Arial" panose="020B0604020202020204" pitchFamily="34" charset="0"/>
              </a:rPr>
              <a:t>. A Laotian conflict is no business of yours. Getting involved will be messy, and will create more problems than it solves. Without splinter groups or political unrest in Thailand, it would be foolish to take any action.</a:t>
            </a:r>
          </a:p>
          <a:p>
            <a:pPr marL="171450" lvl="0" indent="-171450">
              <a:buFont typeface="Wingdings" panose="05000000000000000000" pitchFamily="2" charset="2"/>
              <a:buChar char="Ø"/>
            </a:pPr>
            <a:endParaRPr lang="en-US" sz="1100" dirty="0">
              <a:solidFill>
                <a:srgbClr val="FFFFFF"/>
              </a:solidFill>
              <a:latin typeface="Arial" panose="020B0604020202020204" pitchFamily="34" charset="0"/>
            </a:endParaRPr>
          </a:p>
          <a:p>
            <a:pPr marL="171450" lvl="0" indent="-171450">
              <a:buFont typeface="Wingdings" panose="05000000000000000000" pitchFamily="2" charset="2"/>
              <a:buChar char="Ø"/>
            </a:pPr>
            <a:r>
              <a:rPr lang="en-US" sz="1100" dirty="0">
                <a:solidFill>
                  <a:srgbClr val="FFFFFF"/>
                </a:solidFill>
                <a:latin typeface="Arial" panose="020B0604020202020204" pitchFamily="34" charset="0"/>
                <a:hlinkClick r:id="rId4" action="ppaction://hlinksldjump"/>
              </a:rPr>
              <a:t>Turn to other more powerful countries</a:t>
            </a:r>
            <a:r>
              <a:rPr lang="en-US" sz="1100" dirty="0">
                <a:solidFill>
                  <a:srgbClr val="FFFFFF"/>
                </a:solidFill>
                <a:latin typeface="Arial" panose="020B0604020202020204" pitchFamily="34" charset="0"/>
              </a:rPr>
              <a:t>, such as China or the United States. Offer to assist them in an intervention by providing them with air bases and limited material assistance. That way you can assert some influence on the outcome without getting directly involved.</a:t>
            </a:r>
          </a:p>
          <a:p>
            <a:pPr marL="171450" lvl="0" indent="-171450">
              <a:buFont typeface="Wingdings" panose="05000000000000000000" pitchFamily="2" charset="2"/>
              <a:buChar char="Ø"/>
            </a:pPr>
            <a:endParaRPr lang="en-US" sz="1100" dirty="0">
              <a:solidFill>
                <a:srgbClr val="FFFFFF"/>
              </a:solidFill>
              <a:latin typeface="Arial" panose="020B0604020202020204" pitchFamily="34" charset="0"/>
            </a:endParaRPr>
          </a:p>
          <a:p>
            <a:pPr marL="171450" lvl="0" indent="-171450">
              <a:buFont typeface="Wingdings" panose="05000000000000000000" pitchFamily="2" charset="2"/>
              <a:buChar char="Ø"/>
            </a:pPr>
            <a:r>
              <a:rPr lang="en-US" sz="1100" dirty="0">
                <a:solidFill>
                  <a:srgbClr val="FFFFFF"/>
                </a:solidFill>
                <a:latin typeface="Arial" panose="020B0604020202020204" pitchFamily="34" charset="0"/>
                <a:hlinkClick r:id="rId5" action="ppaction://hlinksldjump"/>
              </a:rPr>
              <a:t>Intervene directly on behalf of the Laotian government.</a:t>
            </a:r>
            <a:r>
              <a:rPr lang="en-US" sz="1100" dirty="0">
                <a:solidFill>
                  <a:srgbClr val="FFFFFF"/>
                </a:solidFill>
                <a:latin typeface="Arial" panose="020B0604020202020204" pitchFamily="34" charset="0"/>
              </a:rPr>
              <a:t> An unstable country on your border is harmful no matter how you look at it. Provide whatever assistance you can to defeat the opposition and insure the Laotian’s government’s hold on power.</a:t>
            </a:r>
          </a:p>
          <a:p>
            <a:pPr marL="171450" lvl="0" indent="-171450">
              <a:buFont typeface="Wingdings" panose="05000000000000000000" pitchFamily="2" charset="2"/>
              <a:buChar char="Ø"/>
            </a:pPr>
            <a:endParaRPr lang="en-US" sz="1100" dirty="0">
              <a:solidFill>
                <a:srgbClr val="FFFFFF"/>
              </a:solidFill>
              <a:latin typeface="Arial" panose="020B0604020202020204" pitchFamily="34" charset="0"/>
            </a:endParaRPr>
          </a:p>
          <a:p>
            <a:pPr marL="171450" lvl="0" indent="-171450">
              <a:buFont typeface="Wingdings" panose="05000000000000000000" pitchFamily="2" charset="2"/>
              <a:buChar char="Ø"/>
            </a:pPr>
            <a:r>
              <a:rPr lang="en-US" sz="1100" dirty="0">
                <a:solidFill>
                  <a:srgbClr val="FFFFFF"/>
                </a:solidFill>
                <a:latin typeface="Arial" panose="020B0604020202020204" pitchFamily="34" charset="0"/>
                <a:hlinkClick r:id="rId6" action="ppaction://hlinksldjump"/>
              </a:rPr>
              <a:t>Intervene directly on behalf of the opposition groups</a:t>
            </a:r>
            <a:r>
              <a:rPr lang="en-US" sz="1100" dirty="0">
                <a:solidFill>
                  <a:srgbClr val="FFFFFF"/>
                </a:solidFill>
                <a:latin typeface="Arial" panose="020B0604020202020204" pitchFamily="34" charset="0"/>
              </a:rPr>
              <a:t>. The Laotian government has oppressed its people for too long. The populace will not tolerate it any longer. If regime change is inevitable, you ought to influence it as much as possible to ensure that the new government is pro-Thai. Plus, the opposition groups have the moral high ground.</a:t>
            </a:r>
          </a:p>
          <a:p>
            <a:pPr marL="171450" lvl="0" indent="-171450">
              <a:buFont typeface="Wingdings" panose="05000000000000000000" pitchFamily="2" charset="2"/>
              <a:buChar char="Ø"/>
            </a:pPr>
            <a:endParaRPr lang="en-US" sz="1100" dirty="0">
              <a:solidFill>
                <a:srgbClr val="FFFFFF"/>
              </a:solidFill>
              <a:latin typeface="Arial" panose="020B0604020202020204" pitchFamily="34" charset="0"/>
            </a:endParaRPr>
          </a:p>
          <a:p>
            <a:pPr marL="171450" lvl="0" indent="-171450">
              <a:buFont typeface="Wingdings" panose="05000000000000000000" pitchFamily="2" charset="2"/>
              <a:buChar char="Ø"/>
            </a:pPr>
            <a:r>
              <a:rPr lang="en-US" sz="1100" dirty="0">
                <a:solidFill>
                  <a:srgbClr val="FFFFFF"/>
                </a:solidFill>
                <a:latin typeface="Arial" panose="020B0604020202020204" pitchFamily="34" charset="0"/>
                <a:hlinkClick r:id="rId7" action="ppaction://hlinksldjump"/>
              </a:rPr>
              <a:t>Reach out to Vietnam, Cambodia, and other regional states </a:t>
            </a:r>
            <a:r>
              <a:rPr lang="en-US" sz="1100" dirty="0">
                <a:solidFill>
                  <a:srgbClr val="FFFFFF"/>
                </a:solidFill>
                <a:latin typeface="Arial" panose="020B0604020202020204" pitchFamily="34" charset="0"/>
              </a:rPr>
              <a:t>to try to begin a peace negotiation process. Perhaps with help from other states and relevant international institutions, you can bring both sides to the negotiating table and work out a settlement.</a:t>
            </a:r>
          </a:p>
        </p:txBody>
      </p:sp>
    </p:spTree>
    <p:extLst>
      <p:ext uri="{BB962C8B-B14F-4D97-AF65-F5344CB8AC3E}">
        <p14:creationId xmlns:p14="http://schemas.microsoft.com/office/powerpoint/2010/main" val="25059547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60" cy="1224136"/>
          </a:xfrm>
        </p:spPr>
        <p:txBody>
          <a:bodyPr>
            <a:noAutofit/>
          </a:bodyPr>
          <a:lstStyle/>
          <a:p>
            <a:r>
              <a:rPr lang="en-US" sz="2000" b="1" dirty="0"/>
              <a:t>Do nothing. A Laotian conflict is no business of yours. Getting involved will be messy, and will create more problems than it solves. Without splinter groups or political unrest in Thailand, it would be foolish to take any action.</a:t>
            </a:r>
            <a:endParaRPr lang="en-GB" sz="2000" dirty="0"/>
          </a:p>
        </p:txBody>
      </p:sp>
      <p:sp>
        <p:nvSpPr>
          <p:cNvPr id="3" name="TextBox 2"/>
          <p:cNvSpPr txBox="1"/>
          <p:nvPr/>
        </p:nvSpPr>
        <p:spPr>
          <a:xfrm>
            <a:off x="251520" y="1997952"/>
            <a:ext cx="4320480" cy="2554545"/>
          </a:xfrm>
          <a:prstGeom prst="rect">
            <a:avLst/>
          </a:prstGeom>
          <a:noFill/>
        </p:spPr>
        <p:txBody>
          <a:bodyPr wrap="square" rtlCol="0">
            <a:spAutoFit/>
          </a:bodyPr>
          <a:lstStyle/>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rPr>
              <a:t>If the conflict does not expand, you will suffer no casualties.</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rPr>
              <a:t>If you do not get involved, you need not worry about military expenditures.</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rPr>
              <a:t>You do not risk angering your populace over an intervention they may not support.</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rPr>
              <a:t>You have provided no incentive for the militant groups to take arms against your </a:t>
            </a:r>
            <a:r>
              <a:rPr lang="en-US" sz="1600" dirty="0" smtClean="0">
                <a:solidFill>
                  <a:schemeClr val="accent3"/>
                </a:solidFill>
                <a:latin typeface="Arial" panose="020B0604020202020204" pitchFamily="34" charset="0"/>
              </a:rPr>
              <a:t>government.</a:t>
            </a:r>
            <a:endParaRPr lang="en-GB" sz="1600" dirty="0"/>
          </a:p>
        </p:txBody>
      </p:sp>
      <p:sp>
        <p:nvSpPr>
          <p:cNvPr id="5" name="TextBox 4"/>
          <p:cNvSpPr txBox="1"/>
          <p:nvPr/>
        </p:nvSpPr>
        <p:spPr>
          <a:xfrm>
            <a:off x="4549031" y="1997952"/>
            <a:ext cx="4320480" cy="3293209"/>
          </a:xfrm>
          <a:prstGeom prst="rect">
            <a:avLst/>
          </a:prstGeom>
          <a:noFill/>
        </p:spPr>
        <p:txBody>
          <a:bodyPr wrap="square" rtlCol="0">
            <a:spAutoFit/>
          </a:bodyPr>
          <a:lstStyle/>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rPr>
              <a:t>If the war drags on, you may end up dealing with contagion. The fighting could spread across the border into Thailand, and your unwillingness to act will be partially responsible.</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rPr>
              <a:t>The longer the fighting continues, the more refugees will stream in  to Thailand, using your resources, burdening your economy, and creating human rights issues.</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rPr>
              <a:t>If the Laotian government retains power, your inaction will likely seriously damage your relationship</a:t>
            </a:r>
            <a:endParaRPr lang="en-GB" sz="1600" dirty="0"/>
          </a:p>
        </p:txBody>
      </p:sp>
    </p:spTree>
    <p:extLst>
      <p:ext uri="{BB962C8B-B14F-4D97-AF65-F5344CB8AC3E}">
        <p14:creationId xmlns:p14="http://schemas.microsoft.com/office/powerpoint/2010/main" val="12240891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800" b="1" dirty="0"/>
              <a:t>Turn to other more powerful countries, such as China or the United States. Offer to assist them in an intervention by providing them with air bases and limited material assistance. That way you can assert some influence on the outcome without getting directly involved.</a:t>
            </a:r>
            <a:endParaRPr lang="en-GB" sz="1800" dirty="0"/>
          </a:p>
        </p:txBody>
      </p:sp>
      <p:sp>
        <p:nvSpPr>
          <p:cNvPr id="3" name="TextBox 2"/>
          <p:cNvSpPr txBox="1"/>
          <p:nvPr/>
        </p:nvSpPr>
        <p:spPr>
          <a:xfrm>
            <a:off x="179512" y="1987039"/>
            <a:ext cx="4248472" cy="3323987"/>
          </a:xfrm>
          <a:prstGeom prst="rect">
            <a:avLst/>
          </a:prstGeom>
          <a:noFill/>
        </p:spPr>
        <p:txBody>
          <a:bodyPr wrap="square" rtlCol="0">
            <a:spAutoFit/>
          </a:bodyPr>
          <a:lstStyle/>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You do not risk Thai lives, as you would have to do in a direct intervention. </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You will have more influence over the outcome of the conflict than if you had simply done nothing, and will stand to gain if the side you support emerges victorious. Furthermore, if you support the winning side, they will be grateful, and indebted to you.</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The state you turn to will bear the costs of the intervention, but you will earn their gratitude (and favor) nonetheless. If a powerful state chooses to intervene, your action may turn that state into an ally (or strengthen </a:t>
            </a:r>
            <a:r>
              <a:rPr lang="en-US" sz="1400" dirty="0" smtClean="0">
                <a:solidFill>
                  <a:schemeClr val="accent3"/>
                </a:solidFill>
                <a:latin typeface="Arial" panose="020B0604020202020204" pitchFamily="34" charset="0"/>
              </a:rPr>
              <a:t>an existing alliance).  </a:t>
            </a:r>
            <a:endParaRPr lang="en-GB" sz="1400" dirty="0"/>
          </a:p>
        </p:txBody>
      </p:sp>
      <p:sp>
        <p:nvSpPr>
          <p:cNvPr id="4" name="TextBox 3"/>
          <p:cNvSpPr txBox="1"/>
          <p:nvPr/>
        </p:nvSpPr>
        <p:spPr>
          <a:xfrm>
            <a:off x="4572000" y="1987039"/>
            <a:ext cx="4392488" cy="3323987"/>
          </a:xfrm>
          <a:prstGeom prst="rect">
            <a:avLst/>
          </a:prstGeom>
          <a:noFill/>
        </p:spPr>
        <p:txBody>
          <a:bodyPr wrap="square" rtlCol="0">
            <a:spAutoFit/>
          </a:bodyPr>
          <a:lstStyle/>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If the side you support loses, your relationship with Laos will be crippled.</a:t>
            </a:r>
          </a:p>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Aiding a third-party intervention may prolong the conflict. Even if it doesn’t,  the intervening state could opt to remain after the conflict is over. You could even end up dealing with an insurgency, which could easily spill over the border.</a:t>
            </a:r>
          </a:p>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You may bear some operating costs for the operations.</a:t>
            </a:r>
          </a:p>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Bringing an outside power into Thailand could prove very unpopular, and could even lead to political opposition or the emergence of militant splinter groups in </a:t>
            </a:r>
            <a:r>
              <a:rPr lang="en-US" sz="1400" dirty="0" smtClean="0">
                <a:solidFill>
                  <a:srgbClr val="FFFFFF"/>
                </a:solidFill>
                <a:latin typeface="Arial" panose="020B0604020202020204" pitchFamily="34" charset="0"/>
              </a:rPr>
              <a:t>Thailand.</a:t>
            </a:r>
            <a:r>
              <a:rPr lang="en-US" sz="1400" dirty="0" smtClean="0">
                <a:solidFill>
                  <a:srgbClr val="0E5889"/>
                </a:solidFill>
                <a:latin typeface="Arial" panose="020B0604020202020204" pitchFamily="34" charset="0"/>
              </a:rPr>
              <a:t>.</a:t>
            </a:r>
            <a:endParaRPr lang="en-US" sz="1400" dirty="0">
              <a:solidFill>
                <a:srgbClr val="0E5889"/>
              </a:solidFill>
              <a:latin typeface="Arial" panose="020B0604020202020204" pitchFamily="34" charset="0"/>
            </a:endParaRPr>
          </a:p>
        </p:txBody>
      </p:sp>
    </p:spTree>
    <p:extLst>
      <p:ext uri="{BB962C8B-B14F-4D97-AF65-F5344CB8AC3E}">
        <p14:creationId xmlns:p14="http://schemas.microsoft.com/office/powerpoint/2010/main" val="33244678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1066130"/>
          </a:xfrm>
        </p:spPr>
        <p:txBody>
          <a:bodyPr>
            <a:noAutofit/>
          </a:bodyPr>
          <a:lstStyle/>
          <a:p>
            <a:r>
              <a:rPr lang="en-US" sz="2000" b="1" dirty="0"/>
              <a:t>Intervene directly on behalf of the Laotian government. An unstable country on your border is harmful no matter how you look at it. Provide whatever assistance you can to defeat the opposition and insure the Laotian’s government’s hold on power.</a:t>
            </a:r>
            <a:endParaRPr lang="en-GB" sz="2000" dirty="0"/>
          </a:p>
        </p:txBody>
      </p:sp>
      <p:sp>
        <p:nvSpPr>
          <p:cNvPr id="3" name="TextBox 2"/>
          <p:cNvSpPr txBox="1"/>
          <p:nvPr/>
        </p:nvSpPr>
        <p:spPr>
          <a:xfrm>
            <a:off x="222057" y="1988840"/>
            <a:ext cx="4320480" cy="2893100"/>
          </a:xfrm>
          <a:prstGeom prst="rect">
            <a:avLst/>
          </a:prstGeom>
          <a:noFill/>
        </p:spPr>
        <p:txBody>
          <a:bodyPr wrap="square" rtlCol="0">
            <a:spAutoFit/>
          </a:bodyPr>
          <a:lstStyle/>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If the Laotian government is victorious, they will be grateful for your help, and your relations with Laos will improve.</a:t>
            </a:r>
          </a:p>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You can have direct influence over the result of the conflict. If you want to see the Laotian government remain in power, this is the best way to make sure it does.</a:t>
            </a:r>
          </a:p>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Many Laotians living in Thailand will likely support your decision, and your domestic popularity could rise.</a:t>
            </a:r>
          </a:p>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You are not relying on any outside powers, who might conduct things differently or have competing </a:t>
            </a:r>
            <a:r>
              <a:rPr lang="en-US" sz="1400" dirty="0" smtClean="0">
                <a:solidFill>
                  <a:srgbClr val="FFFFFF"/>
                </a:solidFill>
                <a:latin typeface="Arial" panose="020B0604020202020204" pitchFamily="34" charset="0"/>
              </a:rPr>
              <a:t>interests.</a:t>
            </a:r>
            <a:endParaRPr lang="en-GB" sz="1400" dirty="0"/>
          </a:p>
        </p:txBody>
      </p:sp>
      <p:sp>
        <p:nvSpPr>
          <p:cNvPr id="4" name="TextBox 3"/>
          <p:cNvSpPr txBox="1"/>
          <p:nvPr/>
        </p:nvSpPr>
        <p:spPr>
          <a:xfrm>
            <a:off x="4628422" y="1988840"/>
            <a:ext cx="4248472" cy="3323987"/>
          </a:xfrm>
          <a:prstGeom prst="rect">
            <a:avLst/>
          </a:prstGeom>
          <a:noFill/>
        </p:spPr>
        <p:txBody>
          <a:bodyPr wrap="square" rtlCol="0">
            <a:spAutoFit/>
          </a:bodyPr>
          <a:lstStyle/>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A direct intervention carries high costs in blood and treasure.</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If the rebels win the war, you will have an enemy on your border.</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When the rebels see you have intervened, they may seek to cross the border and destabilize your regime directly.</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You may face strong domestic opposition to your decision to intervene, which could undermine the stability of your regime. Citizens with oppressed Laotian relatives will be especially opposed.</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Your involvement could simply exacerbate the conflict, leading to more violence and more refugees entering Thailand.</a:t>
            </a:r>
          </a:p>
        </p:txBody>
      </p:sp>
    </p:spTree>
    <p:extLst>
      <p:ext uri="{BB962C8B-B14F-4D97-AF65-F5344CB8AC3E}">
        <p14:creationId xmlns:p14="http://schemas.microsoft.com/office/powerpoint/2010/main" val="1002568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4624"/>
            <a:ext cx="8640960" cy="1210146"/>
          </a:xfrm>
        </p:spPr>
        <p:txBody>
          <a:bodyPr>
            <a:noAutofit/>
          </a:bodyPr>
          <a:lstStyle/>
          <a:p>
            <a:r>
              <a:rPr lang="en-US" sz="1600" b="1" dirty="0"/>
              <a:t>Intervene directly on behalf of the opposition groups. The Laotian government has oppressed its people for too long. The populace will not tolerate it any longer. If regime change is inevitable, you ought to influence it as much as possible to ensure that the new government is pro-Thai. Plus, the opposition groups have the moral high ground.</a:t>
            </a:r>
            <a:endParaRPr lang="en-GB" sz="1600" dirty="0"/>
          </a:p>
        </p:txBody>
      </p:sp>
      <p:sp>
        <p:nvSpPr>
          <p:cNvPr id="3" name="TextBox 2"/>
          <p:cNvSpPr txBox="1"/>
          <p:nvPr/>
        </p:nvSpPr>
        <p:spPr>
          <a:xfrm>
            <a:off x="251520" y="1988840"/>
            <a:ext cx="4320480" cy="2062103"/>
          </a:xfrm>
          <a:prstGeom prst="rect">
            <a:avLst/>
          </a:prstGeom>
          <a:noFill/>
        </p:spPr>
        <p:txBody>
          <a:bodyPr wrap="square" rtlCol="0">
            <a:spAutoFit/>
          </a:bodyPr>
          <a:lstStyle/>
          <a:p>
            <a:pPr marL="285750" indent="-285750">
              <a:buFont typeface="Wingdings" panose="05000000000000000000" pitchFamily="2" charset="2"/>
              <a:buChar char="Ø"/>
            </a:pPr>
            <a:r>
              <a:rPr lang="en-US" sz="1400" dirty="0">
                <a:solidFill>
                  <a:schemeClr val="accent3"/>
                </a:solidFill>
                <a:latin typeface="Arial" panose="020B0604020202020204" pitchFamily="34" charset="0"/>
              </a:rPr>
              <a:t>If the rebels are victorious, they will be grateful for your help, and your relations with Laos will </a:t>
            </a:r>
            <a:r>
              <a:rPr lang="en-US" sz="1400" dirty="0" smtClean="0">
                <a:solidFill>
                  <a:schemeClr val="accent3"/>
                </a:solidFill>
                <a:latin typeface="Arial" panose="020B0604020202020204" pitchFamily="34" charset="0"/>
              </a:rPr>
              <a:t>improve.</a:t>
            </a:r>
          </a:p>
          <a:p>
            <a:pPr marL="285750" indent="-285750">
              <a:buFont typeface="Wingdings" panose="05000000000000000000" pitchFamily="2" charset="2"/>
              <a:buChar char="Ø"/>
            </a:pPr>
            <a:r>
              <a:rPr lang="en-US" sz="1400" dirty="0" smtClean="0">
                <a:solidFill>
                  <a:schemeClr val="accent3"/>
                </a:solidFill>
                <a:latin typeface="Arial" panose="020B0604020202020204" pitchFamily="34" charset="0"/>
              </a:rPr>
              <a:t>You </a:t>
            </a:r>
            <a:r>
              <a:rPr lang="en-US" sz="1400" dirty="0">
                <a:solidFill>
                  <a:schemeClr val="accent3"/>
                </a:solidFill>
                <a:latin typeface="Arial" panose="020B0604020202020204" pitchFamily="34" charset="0"/>
              </a:rPr>
              <a:t>can have direct influence over the result of the conflict. If you want to see the rebels take power, this is the best way to make sure they </a:t>
            </a:r>
            <a:r>
              <a:rPr lang="en-US" sz="1400" dirty="0" smtClean="0">
                <a:solidFill>
                  <a:schemeClr val="accent3"/>
                </a:solidFill>
                <a:latin typeface="Arial" panose="020B0604020202020204" pitchFamily="34" charset="0"/>
              </a:rPr>
              <a:t>do.</a:t>
            </a:r>
          </a:p>
          <a:p>
            <a:pPr marL="285750" indent="-285750">
              <a:buFont typeface="Wingdings" panose="05000000000000000000" pitchFamily="2" charset="2"/>
              <a:buChar char="Ø"/>
            </a:pPr>
            <a:r>
              <a:rPr lang="en-US" sz="1400" dirty="0" smtClean="0">
                <a:solidFill>
                  <a:schemeClr val="accent3"/>
                </a:solidFill>
                <a:latin typeface="Arial" panose="020B0604020202020204" pitchFamily="34" charset="0"/>
              </a:rPr>
              <a:t>You </a:t>
            </a:r>
            <a:r>
              <a:rPr lang="en-US" sz="1400" dirty="0">
                <a:solidFill>
                  <a:schemeClr val="accent3"/>
                </a:solidFill>
                <a:latin typeface="Arial" panose="020B0604020202020204" pitchFamily="34" charset="0"/>
              </a:rPr>
              <a:t>are not relying on any outside powers, who might conduct things differently or have competing interests</a:t>
            </a:r>
            <a:r>
              <a:rPr lang="en-US" sz="1600" dirty="0">
                <a:solidFill>
                  <a:schemeClr val="accent3"/>
                </a:solidFill>
                <a:latin typeface="Arial" panose="020B0604020202020204" pitchFamily="34" charset="0"/>
              </a:rPr>
              <a:t>.</a:t>
            </a:r>
          </a:p>
        </p:txBody>
      </p:sp>
      <p:sp>
        <p:nvSpPr>
          <p:cNvPr id="4" name="TextBox 3"/>
          <p:cNvSpPr txBox="1"/>
          <p:nvPr/>
        </p:nvSpPr>
        <p:spPr>
          <a:xfrm>
            <a:off x="4572000" y="1988840"/>
            <a:ext cx="4320480" cy="3754874"/>
          </a:xfrm>
          <a:prstGeom prst="rect">
            <a:avLst/>
          </a:prstGeom>
          <a:noFill/>
        </p:spPr>
        <p:txBody>
          <a:bodyPr wrap="square" rtlCol="0">
            <a:spAutoFit/>
          </a:bodyPr>
          <a:lstStyle/>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A direct intervention carries high costs in blood and treasure.</a:t>
            </a:r>
          </a:p>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If the Laotian government wins the war, your relations with Laos will be crippled.</a:t>
            </a:r>
          </a:p>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You may face strong domestic opposition to your decision to intervene, which could undermine the stability of your regime. You will likely face especially strong opposition from Laotians living in Thailand, or citizens with relatives in Laos.</a:t>
            </a:r>
          </a:p>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Your involvement could simply exacerbate the conflict, leading to more violence and more refugees entering Thailand.</a:t>
            </a:r>
          </a:p>
          <a:p>
            <a:pPr marL="742950" lvl="1" indent="-285750">
              <a:buFont typeface="Wingdings" panose="05000000000000000000" pitchFamily="2" charset="2"/>
              <a:buChar char="Ø"/>
            </a:pPr>
            <a:r>
              <a:rPr lang="en-US" sz="1400" dirty="0">
                <a:solidFill>
                  <a:srgbClr val="FFFFFF"/>
                </a:solidFill>
                <a:latin typeface="Arial" panose="020B0604020202020204" pitchFamily="34" charset="0"/>
              </a:rPr>
              <a:t>The international community is unlikely to support the rebel groups, so your actions will likely be opposed by most other states, including allies and regional powers.</a:t>
            </a:r>
          </a:p>
        </p:txBody>
      </p:sp>
    </p:spTree>
    <p:extLst>
      <p:ext uri="{BB962C8B-B14F-4D97-AF65-F5344CB8AC3E}">
        <p14:creationId xmlns:p14="http://schemas.microsoft.com/office/powerpoint/2010/main" val="42099404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cs typeface="+mj-cs"/>
              </a:rPr>
              <a:t>Reach out to Vietnam, Cambodia, and other regional states to try to begin a peace negotiation process. Perhaps with help from other states and relevant international institutions, you can bring both sides to the negotiating table and work out a settlement.</a:t>
            </a:r>
            <a:endParaRPr lang="en-GB" dirty="0"/>
          </a:p>
        </p:txBody>
      </p:sp>
      <p:sp>
        <p:nvSpPr>
          <p:cNvPr id="3" name="TextBox 2"/>
          <p:cNvSpPr txBox="1"/>
          <p:nvPr/>
        </p:nvSpPr>
        <p:spPr>
          <a:xfrm>
            <a:off x="251520" y="1988840"/>
            <a:ext cx="4320480" cy="3293209"/>
          </a:xfrm>
          <a:prstGeom prst="rect">
            <a:avLst/>
          </a:prstGeom>
          <a:noFill/>
        </p:spPr>
        <p:txBody>
          <a:bodyPr wrap="square" rtlCol="0">
            <a:spAutoFit/>
          </a:bodyPr>
          <a:lstStyle/>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rPr>
              <a:t>A negotiated settlement is the least destructive way to end the conflict.</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rPr>
              <a:t>Working with regional partners will help strengthen your relations with your neighbors.</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rPr>
              <a:t>If you reach a compromise that both sides accept, you will have made no enemies.</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rPr>
              <a:t>The international community will likely approve of your efforts.</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rPr>
              <a:t>Your citizenry will also likely approve of your efforts, especially if you are successful. </a:t>
            </a:r>
          </a:p>
        </p:txBody>
      </p:sp>
      <p:sp>
        <p:nvSpPr>
          <p:cNvPr id="4" name="TextBox 3"/>
          <p:cNvSpPr txBox="1"/>
          <p:nvPr/>
        </p:nvSpPr>
        <p:spPr>
          <a:xfrm>
            <a:off x="4572000" y="2060848"/>
            <a:ext cx="4320480" cy="2800767"/>
          </a:xfrm>
          <a:prstGeom prst="rect">
            <a:avLst/>
          </a:prstGeom>
          <a:noFill/>
        </p:spPr>
        <p:txBody>
          <a:bodyPr wrap="square" rtlCol="0">
            <a:spAutoFit/>
          </a:bodyPr>
          <a:lstStyle/>
          <a:p>
            <a:pPr marL="742950" lvl="1" indent="-285750">
              <a:buFont typeface="Wingdings" panose="05000000000000000000" pitchFamily="2" charset="2"/>
              <a:buChar char="Ø"/>
            </a:pPr>
            <a:r>
              <a:rPr lang="en-US" sz="1600" dirty="0">
                <a:solidFill>
                  <a:srgbClr val="FFFFFF"/>
                </a:solidFill>
                <a:latin typeface="Arial" panose="020B0604020202020204" pitchFamily="34" charset="0"/>
              </a:rPr>
              <a:t>You will likely find it difficult to bring both sides to the negotiating table.</a:t>
            </a:r>
          </a:p>
          <a:p>
            <a:pPr marL="742950" lvl="1" indent="-285750">
              <a:buFont typeface="Wingdings" panose="05000000000000000000" pitchFamily="2" charset="2"/>
              <a:buChar char="Ø"/>
            </a:pPr>
            <a:r>
              <a:rPr lang="en-US" sz="1600" dirty="0">
                <a:solidFill>
                  <a:srgbClr val="FFFFFF"/>
                </a:solidFill>
                <a:latin typeface="Arial" panose="020B0604020202020204" pitchFamily="34" charset="0"/>
              </a:rPr>
              <a:t>If you do, it will be exceedingly difficult to find a compromise both sides agree to, as their aims are fundamentally opposed. Essentially, you have found an approach that is excellent in theory, but remarkably difficult in practice.</a:t>
            </a:r>
          </a:p>
          <a:p>
            <a:pPr marL="742950" lvl="1" indent="-285750">
              <a:buFont typeface="Wingdings" panose="05000000000000000000" pitchFamily="2" charset="2"/>
              <a:buChar char="Ø"/>
            </a:pPr>
            <a:r>
              <a:rPr lang="en-US" sz="1600" dirty="0">
                <a:solidFill>
                  <a:srgbClr val="FFFFFF"/>
                </a:solidFill>
                <a:latin typeface="Arial" panose="020B0604020202020204" pitchFamily="34" charset="0"/>
              </a:rPr>
              <a:t>Failed negotiations could even exacerbate the conflict.</a:t>
            </a:r>
          </a:p>
        </p:txBody>
      </p:sp>
    </p:spTree>
    <p:extLst>
      <p:ext uri="{BB962C8B-B14F-4D97-AF65-F5344CB8AC3E}">
        <p14:creationId xmlns:p14="http://schemas.microsoft.com/office/powerpoint/2010/main" val="40265648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268760"/>
            <a:ext cx="4392488" cy="5016758"/>
          </a:xfrm>
          <a:prstGeom prst="rect">
            <a:avLst/>
          </a:prstGeom>
          <a:noFill/>
        </p:spPr>
        <p:txBody>
          <a:bodyPr wrap="square" rtlCol="0">
            <a:spAutoFit/>
          </a:bodyPr>
          <a:lstStyle/>
          <a:p>
            <a:pPr marL="171450" indent="-171450">
              <a:buFont typeface="Wingdings" panose="05000000000000000000" pitchFamily="2" charset="2"/>
              <a:buChar char="Ø"/>
            </a:pPr>
            <a:r>
              <a:rPr lang="en-US" sz="1000" dirty="0" smtClean="0">
                <a:solidFill>
                  <a:schemeClr val="accent3"/>
                </a:solidFill>
                <a:latin typeface="Arial" panose="020B0604020202020204" pitchFamily="34" charset="0"/>
              </a:rPr>
              <a:t>Imagine you are a junior adviser to the president of France. Niger and Chad look to be on the verge of war. Neither state has a truly functional government, so the war is a mishmash of soldiers, warlords, and terrorists vying for control of Niger’s abundant uranium resources. Your president has just entered a meeting with his top advisers, and announced that he has decided to send 50,000 troops to Niger to back the Nigerien government, expel Chad’s forces, and defeat any terrorists or warlords active in Niger, in order to protect Niger (a French ally and former colony) and its uranium resources (which France imports in large quantities).</a:t>
            </a:r>
          </a:p>
          <a:p>
            <a:r>
              <a:rPr lang="en-US" sz="1000" dirty="0" smtClean="0">
                <a:solidFill>
                  <a:schemeClr val="accent3"/>
                </a:solidFill>
                <a:latin typeface="Arial" panose="020B0604020202020204" pitchFamily="34" charset="0"/>
              </a:rPr>
              <a:t> </a:t>
            </a:r>
            <a:endParaRPr lang="en-US" sz="1000" dirty="0">
              <a:solidFill>
                <a:schemeClr val="accent3"/>
              </a:solidFill>
              <a:latin typeface="Arial" panose="020B0604020202020204" pitchFamily="34" charset="0"/>
            </a:endParaRPr>
          </a:p>
          <a:p>
            <a:pPr marL="171450" indent="-171450">
              <a:buFont typeface="Wingdings" panose="05000000000000000000" pitchFamily="2" charset="2"/>
              <a:buChar char="Ø"/>
            </a:pPr>
            <a:r>
              <a:rPr lang="en-US" sz="1000" b="1" dirty="0">
                <a:solidFill>
                  <a:schemeClr val="accent3"/>
                </a:solidFill>
                <a:latin typeface="Arial" panose="020B0604020202020204" pitchFamily="34" charset="0"/>
              </a:rPr>
              <a:t>Background information</a:t>
            </a:r>
            <a:r>
              <a:rPr lang="en-US" sz="1000" b="1" dirty="0" smtClean="0">
                <a:solidFill>
                  <a:schemeClr val="accent3"/>
                </a:solidFill>
                <a:latin typeface="Arial" panose="020B0604020202020204" pitchFamily="34" charset="0"/>
              </a:rPr>
              <a:t>:</a:t>
            </a:r>
          </a:p>
          <a:p>
            <a:pPr marL="628650" lvl="1" indent="-171450">
              <a:buFont typeface="Wingdings" panose="05000000000000000000" pitchFamily="2" charset="2"/>
              <a:buChar char="Ø"/>
            </a:pPr>
            <a:r>
              <a:rPr lang="en-US" sz="1000" dirty="0">
                <a:solidFill>
                  <a:schemeClr val="accent3"/>
                </a:solidFill>
                <a:latin typeface="Arial" panose="020B0604020202020204" pitchFamily="34" charset="0"/>
              </a:rPr>
              <a:t>Your </a:t>
            </a:r>
            <a:r>
              <a:rPr lang="en-US" sz="1000" dirty="0" smtClean="0">
                <a:solidFill>
                  <a:schemeClr val="accent3"/>
                </a:solidFill>
                <a:latin typeface="Arial" panose="020B0604020202020204" pitchFamily="34" charset="0"/>
              </a:rPr>
              <a:t>president </a:t>
            </a:r>
            <a:r>
              <a:rPr lang="en-US" sz="1000" dirty="0">
                <a:solidFill>
                  <a:schemeClr val="accent3"/>
                </a:solidFill>
                <a:latin typeface="Arial" panose="020B0604020202020204" pitchFamily="34" charset="0"/>
              </a:rPr>
              <a:t>does not like to be questioned, and has a quick temper.</a:t>
            </a:r>
          </a:p>
          <a:p>
            <a:pPr marL="628650" lvl="1" indent="-171450">
              <a:buFont typeface="Wingdings" panose="05000000000000000000" pitchFamily="2" charset="2"/>
              <a:buChar char="Ø"/>
            </a:pPr>
            <a:r>
              <a:rPr lang="en-US" sz="1000" dirty="0">
                <a:solidFill>
                  <a:schemeClr val="accent3"/>
                </a:solidFill>
                <a:latin typeface="Arial" panose="020B0604020202020204" pitchFamily="34" charset="0"/>
              </a:rPr>
              <a:t>A senior advisor to the </a:t>
            </a:r>
            <a:r>
              <a:rPr lang="en-US" sz="1000" dirty="0" smtClean="0">
                <a:solidFill>
                  <a:schemeClr val="accent3"/>
                </a:solidFill>
                <a:latin typeface="Arial" panose="020B0604020202020204" pitchFamily="34" charset="0"/>
              </a:rPr>
              <a:t>president </a:t>
            </a:r>
            <a:r>
              <a:rPr lang="en-US" sz="1000" dirty="0">
                <a:solidFill>
                  <a:schemeClr val="accent3"/>
                </a:solidFill>
                <a:latin typeface="Arial" panose="020B0604020202020204" pitchFamily="34" charset="0"/>
              </a:rPr>
              <a:t>just retired, and many have hinted that he is looking to his junior advisors to fill the position.</a:t>
            </a:r>
          </a:p>
          <a:p>
            <a:pPr marL="628650" lvl="1" indent="-171450">
              <a:buFont typeface="Wingdings" panose="05000000000000000000" pitchFamily="2" charset="2"/>
              <a:buChar char="Ø"/>
            </a:pPr>
            <a:r>
              <a:rPr lang="en-US" sz="1000" dirty="0">
                <a:solidFill>
                  <a:schemeClr val="accent3"/>
                </a:solidFill>
                <a:latin typeface="Arial" panose="020B0604020202020204" pitchFamily="34" charset="0"/>
              </a:rPr>
              <a:t>Most experts believe that sending French troops will do little to help the problem, may increase the violence, and will put French lives in danger with little chance of success. Furthermore, the operation would be very expensive. The United Nations is looking into peacemaking options, and most people in France feel that France should not act unilaterally</a:t>
            </a:r>
            <a:r>
              <a:rPr lang="en-US" sz="1000" dirty="0" smtClean="0">
                <a:solidFill>
                  <a:schemeClr val="accent3"/>
                </a:solidFill>
                <a:latin typeface="Arial" panose="020B0604020202020204" pitchFamily="34" charset="0"/>
              </a:rPr>
              <a:t>.</a:t>
            </a:r>
            <a:endParaRPr lang="en-US" sz="1000" b="1" dirty="0" smtClean="0">
              <a:solidFill>
                <a:schemeClr val="accent3"/>
              </a:solidFill>
              <a:latin typeface="Arial" panose="020B0604020202020204" pitchFamily="34" charset="0"/>
            </a:endParaRPr>
          </a:p>
          <a:p>
            <a:pPr marL="628650" lvl="1" indent="-171450">
              <a:buFont typeface="Wingdings" panose="05000000000000000000" pitchFamily="2" charset="2"/>
              <a:buChar char="Ø"/>
            </a:pPr>
            <a:r>
              <a:rPr lang="en-US" sz="1000" dirty="0" smtClean="0">
                <a:solidFill>
                  <a:schemeClr val="accent3"/>
                </a:solidFill>
                <a:latin typeface="Arial" panose="020B0604020202020204" pitchFamily="34" charset="0"/>
              </a:rPr>
              <a:t>The legitimacy of the Nigerien government is questionable, as the country is still looking to reestablish the legitimacy lost after a 2010 presidential power grab and resulting military coup.</a:t>
            </a:r>
          </a:p>
          <a:p>
            <a:pPr marL="628650" lvl="1" indent="-171450">
              <a:buFont typeface="Wingdings" panose="05000000000000000000" pitchFamily="2" charset="2"/>
              <a:buChar char="Ø"/>
            </a:pPr>
            <a:r>
              <a:rPr lang="en-US" sz="1000" dirty="0" smtClean="0">
                <a:solidFill>
                  <a:schemeClr val="accent3"/>
                </a:solidFill>
                <a:latin typeface="Arial" panose="020B0604020202020204" pitchFamily="34" charset="0"/>
              </a:rPr>
              <a:t>Chad’s government has been criticized widely, as its president has held power for over two decades and it elections have been questionable at best. The government that does exist has very little control over the country as a whole.</a:t>
            </a:r>
          </a:p>
          <a:p>
            <a:pPr marL="628650" lvl="1" indent="-171450">
              <a:buFont typeface="Wingdings" panose="05000000000000000000" pitchFamily="2" charset="2"/>
              <a:buChar char="Ø"/>
            </a:pPr>
            <a:r>
              <a:rPr lang="en-US" sz="1000" dirty="0" smtClean="0">
                <a:solidFill>
                  <a:schemeClr val="accent3"/>
                </a:solidFill>
                <a:latin typeface="Arial" panose="020B0604020202020204" pitchFamily="34" charset="0"/>
              </a:rPr>
              <a:t>Niger is France’s primary supplier of uranium, which France relies on for its civilian nuclear energy program</a:t>
            </a:r>
            <a:r>
              <a:rPr lang="en-US" sz="1000" dirty="0" smtClean="0">
                <a:solidFill>
                  <a:schemeClr val="accent3"/>
                </a:solidFill>
                <a:latin typeface="Arial" panose="020B0604020202020204" pitchFamily="34" charset="0"/>
              </a:rPr>
              <a:t>.</a:t>
            </a:r>
          </a:p>
          <a:p>
            <a:pPr marL="628650" lvl="1" indent="-171450">
              <a:buFont typeface="Wingdings" panose="05000000000000000000" pitchFamily="2" charset="2"/>
              <a:buChar char="Ø"/>
            </a:pPr>
            <a:r>
              <a:rPr lang="en-US" sz="1000" dirty="0" smtClean="0">
                <a:solidFill>
                  <a:schemeClr val="accent3"/>
                </a:solidFill>
                <a:latin typeface="Arial" panose="020B0604020202020204" pitchFamily="34" charset="0"/>
              </a:rPr>
              <a:t>What </a:t>
            </a:r>
            <a:r>
              <a:rPr lang="en-US" sz="1000" smtClean="0">
                <a:solidFill>
                  <a:schemeClr val="accent3"/>
                </a:solidFill>
                <a:latin typeface="Arial" panose="020B0604020202020204" pitchFamily="34" charset="0"/>
              </a:rPr>
              <a:t>do you do?</a:t>
            </a:r>
            <a:endParaRPr lang="en-US" sz="1000" dirty="0" smtClean="0">
              <a:solidFill>
                <a:schemeClr val="accent3"/>
              </a:solidFill>
              <a:latin typeface="Arial" panose="020B0604020202020204" pitchFamily="34" charset="0"/>
            </a:endParaRPr>
          </a:p>
        </p:txBody>
      </p:sp>
      <p:sp>
        <p:nvSpPr>
          <p:cNvPr id="3" name="TextBox 2"/>
          <p:cNvSpPr txBox="1"/>
          <p:nvPr/>
        </p:nvSpPr>
        <p:spPr>
          <a:xfrm>
            <a:off x="4570846" y="1268760"/>
            <a:ext cx="4320480" cy="3954929"/>
          </a:xfrm>
          <a:prstGeom prst="rect">
            <a:avLst/>
          </a:prstGeom>
          <a:noFill/>
        </p:spPr>
        <p:txBody>
          <a:bodyPr wrap="square" rtlCol="0">
            <a:spAutoFit/>
          </a:bodyPr>
          <a:lstStyle/>
          <a:p>
            <a:pPr marL="171450" indent="-171450">
              <a:buFont typeface="Wingdings" panose="05000000000000000000" pitchFamily="2" charset="2"/>
              <a:buChar char="Ø"/>
            </a:pPr>
            <a:r>
              <a:rPr lang="en-US" sz="1000" dirty="0" smtClean="0">
                <a:solidFill>
                  <a:schemeClr val="accent3"/>
                </a:solidFill>
                <a:latin typeface="Arial" panose="020B0604020202020204" pitchFamily="34" charset="0"/>
                <a:hlinkClick r:id="rId2" action="ppaction://hlinksldjump"/>
              </a:rPr>
              <a:t>Go along with his decision</a:t>
            </a:r>
            <a:r>
              <a:rPr lang="en-US" sz="1000" dirty="0" smtClean="0">
                <a:solidFill>
                  <a:schemeClr val="accent3"/>
                </a:solidFill>
                <a:latin typeface="Arial" panose="020B0604020202020204" pitchFamily="34" charset="0"/>
              </a:rPr>
              <a:t>. It is better not to question him. If you agree with him, perhaps he will consider promoting you to senior advisor. Plus, if the president thinks the plan is a good one, it very well might be.</a:t>
            </a:r>
          </a:p>
          <a:p>
            <a:pPr marL="171450" indent="-171450">
              <a:buFont typeface="Wingdings" panose="05000000000000000000" pitchFamily="2" charset="2"/>
              <a:buChar char="Ø"/>
            </a:pPr>
            <a:endParaRPr lang="en-US" sz="1000" dirty="0">
              <a:solidFill>
                <a:schemeClr val="accent3"/>
              </a:solidFill>
              <a:latin typeface="Arial" panose="020B0604020202020204" pitchFamily="34" charset="0"/>
            </a:endParaRPr>
          </a:p>
          <a:p>
            <a:pPr marL="171450" indent="-171450">
              <a:buFont typeface="Wingdings" panose="05000000000000000000" pitchFamily="2" charset="2"/>
              <a:buChar char="Ø"/>
            </a:pPr>
            <a:r>
              <a:rPr lang="en-US" sz="1000" dirty="0" smtClean="0">
                <a:solidFill>
                  <a:schemeClr val="accent3"/>
                </a:solidFill>
                <a:latin typeface="Arial" panose="020B0604020202020204" pitchFamily="34" charset="0"/>
                <a:hlinkClick r:id="rId3" action="ppaction://hlinksldjump"/>
              </a:rPr>
              <a:t>Gently suggest looking at other options</a:t>
            </a:r>
            <a:r>
              <a:rPr lang="en-US" sz="1000" dirty="0" smtClean="0">
                <a:solidFill>
                  <a:schemeClr val="accent3"/>
                </a:solidFill>
                <a:latin typeface="Arial" panose="020B0604020202020204" pitchFamily="34" charset="0"/>
              </a:rPr>
              <a:t>. You do not want to anger the president, but his plan is widely believed to be unwise, and there are many options that are less costly and likely more effective.</a:t>
            </a:r>
          </a:p>
          <a:p>
            <a:pPr marL="171450" indent="-171450">
              <a:buFont typeface="Wingdings" panose="05000000000000000000" pitchFamily="2" charset="2"/>
              <a:buChar char="Ø"/>
            </a:pPr>
            <a:endParaRPr lang="en-US" sz="1000" dirty="0">
              <a:solidFill>
                <a:schemeClr val="accent3"/>
              </a:solidFill>
              <a:latin typeface="Arial" panose="020B0604020202020204" pitchFamily="34" charset="0"/>
            </a:endParaRPr>
          </a:p>
          <a:p>
            <a:pPr marL="171450" indent="-171450">
              <a:buFont typeface="Wingdings" panose="05000000000000000000" pitchFamily="2" charset="2"/>
              <a:buChar char="Ø"/>
            </a:pPr>
            <a:r>
              <a:rPr lang="en-US" sz="1000" dirty="0" smtClean="0">
                <a:solidFill>
                  <a:schemeClr val="accent3"/>
                </a:solidFill>
                <a:latin typeface="Arial" panose="020B0604020202020204" pitchFamily="34" charset="0"/>
                <a:hlinkClick r:id="rId4" action="ppaction://hlinksldjump"/>
              </a:rPr>
              <a:t>State opposition strongly but politely</a:t>
            </a:r>
            <a:r>
              <a:rPr lang="en-US" sz="1000" dirty="0" smtClean="0">
                <a:solidFill>
                  <a:schemeClr val="accent3"/>
                </a:solidFill>
                <a:latin typeface="Arial" panose="020B0604020202020204" pitchFamily="34" charset="0"/>
              </a:rPr>
              <a:t>. A gentle suggestion will be brushed aside instantly. A strong statement of opposition may convince the president to reconsider, and choose a better option. He may even be impressed with you courage and your counsel.</a:t>
            </a:r>
          </a:p>
          <a:p>
            <a:pPr marL="171450" indent="-171450">
              <a:buFont typeface="Wingdings" panose="05000000000000000000" pitchFamily="2" charset="2"/>
              <a:buChar char="Ø"/>
            </a:pPr>
            <a:endParaRPr lang="en-US" sz="1000" dirty="0">
              <a:solidFill>
                <a:schemeClr val="accent3"/>
              </a:solidFill>
              <a:latin typeface="Arial" panose="020B0604020202020204" pitchFamily="34" charset="0"/>
            </a:endParaRPr>
          </a:p>
          <a:p>
            <a:pPr marL="171450" indent="-171450">
              <a:buFont typeface="Wingdings" panose="05000000000000000000" pitchFamily="2" charset="2"/>
              <a:buChar char="Ø"/>
            </a:pPr>
            <a:r>
              <a:rPr lang="en-US" sz="1000" dirty="0" smtClean="0">
                <a:solidFill>
                  <a:schemeClr val="accent3"/>
                </a:solidFill>
                <a:latin typeface="Arial" panose="020B0604020202020204" pitchFamily="34" charset="0"/>
                <a:hlinkClick r:id="rId5" action="ppaction://hlinksldjump"/>
              </a:rPr>
              <a:t>Say nothing, and voice opposition to him personally later</a:t>
            </a:r>
            <a:r>
              <a:rPr lang="en-US" sz="1000" dirty="0" smtClean="0">
                <a:solidFill>
                  <a:schemeClr val="accent3"/>
                </a:solidFill>
                <a:latin typeface="Arial" panose="020B0604020202020204" pitchFamily="34" charset="0"/>
              </a:rPr>
              <a:t>. It is better not to openly oppose him, as it may anger him. However, as an advisor you really ought to express your concerns. He may appreciate your counsel, and be more willing to listen in private.</a:t>
            </a:r>
          </a:p>
          <a:p>
            <a:pPr marL="171450" indent="-171450">
              <a:buFont typeface="Wingdings" panose="05000000000000000000" pitchFamily="2" charset="2"/>
              <a:buChar char="Ø"/>
            </a:pPr>
            <a:endParaRPr lang="en-US" sz="1000" dirty="0">
              <a:solidFill>
                <a:schemeClr val="accent3"/>
              </a:solidFill>
              <a:latin typeface="Arial" panose="020B0604020202020204" pitchFamily="34" charset="0"/>
            </a:endParaRPr>
          </a:p>
          <a:p>
            <a:pPr marL="171450" indent="-171450">
              <a:buFont typeface="Wingdings" panose="05000000000000000000" pitchFamily="2" charset="2"/>
              <a:buChar char="Ø"/>
            </a:pPr>
            <a:r>
              <a:rPr lang="en-US" sz="1000" dirty="0" smtClean="0">
                <a:solidFill>
                  <a:schemeClr val="accent3"/>
                </a:solidFill>
                <a:latin typeface="Arial" panose="020B0604020202020204" pitchFamily="34" charset="0"/>
                <a:hlinkClick r:id="rId6" action="ppaction://hlinksldjump"/>
              </a:rPr>
              <a:t>Say nothing, and voice opposition to your colleagues later</a:t>
            </a:r>
            <a:r>
              <a:rPr lang="en-US" sz="1000" dirty="0" smtClean="0">
                <a:solidFill>
                  <a:schemeClr val="accent3"/>
                </a:solidFill>
                <a:latin typeface="Arial" panose="020B0604020202020204" pitchFamily="34" charset="0"/>
              </a:rPr>
              <a:t>. Opposing the president will simply anger him, and you don’t want to ruin your chances for a promotion. However, you do have concerns, and ought to voice them to your colleagues. Who knows, perhaps one of them will take the fall and suggest them to him for you.</a:t>
            </a:r>
          </a:p>
          <a:p>
            <a:pPr marL="171450" indent="-171450">
              <a:buFont typeface="Wingdings" panose="05000000000000000000" pitchFamily="2" charset="2"/>
              <a:buChar char="v"/>
            </a:pPr>
            <a:endParaRPr lang="en-US" sz="1100" dirty="0">
              <a:solidFill>
                <a:schemeClr val="accent3"/>
              </a:solidFill>
              <a:latin typeface="Arial" panose="020B0604020202020204" pitchFamily="34" charset="0"/>
            </a:endParaRPr>
          </a:p>
        </p:txBody>
      </p:sp>
    </p:spTree>
    <p:extLst>
      <p:ext uri="{BB962C8B-B14F-4D97-AF65-F5344CB8AC3E}">
        <p14:creationId xmlns:p14="http://schemas.microsoft.com/office/powerpoint/2010/main" val="4449635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60" cy="1066130"/>
          </a:xfrm>
        </p:spPr>
        <p:txBody>
          <a:bodyPr>
            <a:normAutofit/>
          </a:bodyPr>
          <a:lstStyle/>
          <a:p>
            <a:r>
              <a:rPr lang="en-US" sz="1800" b="1" dirty="0">
                <a:cs typeface="+mj-cs"/>
              </a:rPr>
              <a:t>Go along with his decision. It is better not to question him. If you agree with him, perhaps he will consider promoting you to senior advisor. Plus, if the </a:t>
            </a:r>
            <a:r>
              <a:rPr lang="en-US" sz="1800" b="1" dirty="0" smtClean="0">
                <a:cs typeface="+mj-cs"/>
              </a:rPr>
              <a:t>president </a:t>
            </a:r>
            <a:r>
              <a:rPr lang="en-US" sz="1800" b="1" dirty="0">
                <a:cs typeface="+mj-cs"/>
              </a:rPr>
              <a:t>thinks the plan is a good one, it very well might be.</a:t>
            </a:r>
            <a:endParaRPr lang="en-GB" sz="1800" dirty="0"/>
          </a:p>
        </p:txBody>
      </p:sp>
      <p:sp>
        <p:nvSpPr>
          <p:cNvPr id="3" name="TextBox 2"/>
          <p:cNvSpPr txBox="1"/>
          <p:nvPr/>
        </p:nvSpPr>
        <p:spPr>
          <a:xfrm>
            <a:off x="251520" y="1988840"/>
            <a:ext cx="4320480" cy="2800767"/>
          </a:xfrm>
          <a:prstGeom prst="rect">
            <a:avLst/>
          </a:prstGeom>
          <a:noFill/>
        </p:spPr>
        <p:txBody>
          <a:bodyPr wrap="square" rtlCol="0">
            <a:spAutoFit/>
          </a:bodyPr>
          <a:lstStyle/>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rPr>
              <a:t>You will not anger your </a:t>
            </a:r>
            <a:r>
              <a:rPr lang="en-US" sz="1600" dirty="0" smtClean="0">
                <a:solidFill>
                  <a:schemeClr val="accent3"/>
                </a:solidFill>
                <a:latin typeface="Arial" panose="020B0604020202020204" pitchFamily="34" charset="0"/>
              </a:rPr>
              <a:t>president</a:t>
            </a:r>
            <a:r>
              <a:rPr lang="en-US" sz="1600" dirty="0">
                <a:solidFill>
                  <a:schemeClr val="accent3"/>
                </a:solidFill>
                <a:latin typeface="Arial" panose="020B0604020202020204" pitchFamily="34" charset="0"/>
              </a:rPr>
              <a:t>. You may gain some favor, and may even help your case for a promotion.</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rPr>
              <a:t>By not opposing the president, you have left it up to the other aides to do so. If they anger him, you look good by comparison.</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rPr>
              <a:t>If the </a:t>
            </a:r>
            <a:r>
              <a:rPr lang="en-US" sz="1600" dirty="0" smtClean="0">
                <a:solidFill>
                  <a:schemeClr val="accent3"/>
                </a:solidFill>
                <a:latin typeface="Arial" panose="020B0604020202020204" pitchFamily="34" charset="0"/>
              </a:rPr>
              <a:t>president </a:t>
            </a:r>
            <a:r>
              <a:rPr lang="en-US" sz="1600" dirty="0">
                <a:solidFill>
                  <a:schemeClr val="accent3"/>
                </a:solidFill>
                <a:latin typeface="Arial" panose="020B0604020202020204" pitchFamily="34" charset="0"/>
              </a:rPr>
              <a:t>goes with his idea and it works, your decision to go along with it will look prudent, and the conflict will end optimally.</a:t>
            </a:r>
          </a:p>
        </p:txBody>
      </p:sp>
      <p:sp>
        <p:nvSpPr>
          <p:cNvPr id="4" name="TextBox 3"/>
          <p:cNvSpPr txBox="1"/>
          <p:nvPr/>
        </p:nvSpPr>
        <p:spPr>
          <a:xfrm>
            <a:off x="4572000" y="1988840"/>
            <a:ext cx="4320480" cy="3539430"/>
          </a:xfrm>
          <a:prstGeom prst="rect">
            <a:avLst/>
          </a:prstGeom>
          <a:noFill/>
        </p:spPr>
        <p:txBody>
          <a:bodyPr wrap="square" rtlCol="0">
            <a:spAutoFit/>
          </a:bodyPr>
          <a:lstStyle/>
          <a:p>
            <a:pPr marL="742950" lvl="1" indent="-285750">
              <a:buFont typeface="Wingdings" panose="05000000000000000000" pitchFamily="2" charset="2"/>
              <a:buChar char="Ø"/>
            </a:pPr>
            <a:r>
              <a:rPr lang="en-GB" sz="1600" dirty="0">
                <a:solidFill>
                  <a:schemeClr val="accent3"/>
                </a:solidFill>
                <a:latin typeface="Arial" panose="020B0604020202020204" pitchFamily="34" charset="0"/>
              </a:rPr>
              <a:t>If the </a:t>
            </a:r>
            <a:r>
              <a:rPr lang="en-GB" sz="1600" dirty="0" smtClean="0">
                <a:solidFill>
                  <a:schemeClr val="accent3"/>
                </a:solidFill>
                <a:latin typeface="Arial" panose="020B0604020202020204" pitchFamily="34" charset="0"/>
              </a:rPr>
              <a:t>president </a:t>
            </a:r>
            <a:r>
              <a:rPr lang="en-GB" sz="1600" dirty="0">
                <a:solidFill>
                  <a:schemeClr val="accent3"/>
                </a:solidFill>
                <a:latin typeface="Arial" panose="020B0604020202020204" pitchFamily="34" charset="0"/>
              </a:rPr>
              <a:t>goes with his idea and it ends poorly, you have missed your chance to avert a mistake. You may even feel that you have compromised your integrity by supporting a plan you did not believe in.</a:t>
            </a:r>
          </a:p>
          <a:p>
            <a:pPr marL="742950" lvl="1" indent="-285750">
              <a:buFont typeface="Wingdings" panose="05000000000000000000" pitchFamily="2" charset="2"/>
              <a:buChar char="Ø"/>
            </a:pPr>
            <a:r>
              <a:rPr lang="en-GB" sz="1600" dirty="0">
                <a:solidFill>
                  <a:schemeClr val="accent3"/>
                </a:solidFill>
                <a:latin typeface="Arial" panose="020B0604020202020204" pitchFamily="34" charset="0"/>
              </a:rPr>
              <a:t>If the plan works poorly, the conflict will likely continue (or end) on </a:t>
            </a:r>
            <a:r>
              <a:rPr lang="en-GB" sz="1600" dirty="0" err="1">
                <a:solidFill>
                  <a:schemeClr val="accent3"/>
                </a:solidFill>
                <a:latin typeface="Arial" panose="020B0604020202020204" pitchFamily="34" charset="0"/>
              </a:rPr>
              <a:t>unfavorable</a:t>
            </a:r>
            <a:r>
              <a:rPr lang="en-GB" sz="1600" dirty="0">
                <a:solidFill>
                  <a:schemeClr val="accent3"/>
                </a:solidFill>
                <a:latin typeface="Arial" panose="020B0604020202020204" pitchFamily="34" charset="0"/>
              </a:rPr>
              <a:t> terms for France.</a:t>
            </a:r>
          </a:p>
          <a:p>
            <a:pPr marL="742950" lvl="1" indent="-285750">
              <a:buFont typeface="Wingdings" panose="05000000000000000000" pitchFamily="2" charset="2"/>
              <a:buChar char="Ø"/>
            </a:pPr>
            <a:r>
              <a:rPr lang="en-GB" sz="1600" dirty="0">
                <a:solidFill>
                  <a:schemeClr val="accent3"/>
                </a:solidFill>
                <a:latin typeface="Arial" panose="020B0604020202020204" pitchFamily="34" charset="0"/>
              </a:rPr>
              <a:t>If another aide opposes the </a:t>
            </a:r>
            <a:r>
              <a:rPr lang="en-GB" sz="1600" dirty="0" smtClean="0">
                <a:solidFill>
                  <a:schemeClr val="accent3"/>
                </a:solidFill>
                <a:latin typeface="Arial" panose="020B0604020202020204" pitchFamily="34" charset="0"/>
              </a:rPr>
              <a:t>president’s </a:t>
            </a:r>
            <a:r>
              <a:rPr lang="en-GB" sz="1600" dirty="0">
                <a:solidFill>
                  <a:schemeClr val="accent3"/>
                </a:solidFill>
                <a:latin typeface="Arial" panose="020B0604020202020204" pitchFamily="34" charset="0"/>
              </a:rPr>
              <a:t>idea and changes </a:t>
            </a:r>
            <a:r>
              <a:rPr lang="en-GB" sz="1600" dirty="0" smtClean="0">
                <a:solidFill>
                  <a:schemeClr val="accent3"/>
                </a:solidFill>
                <a:latin typeface="Arial" panose="020B0604020202020204" pitchFamily="34" charset="0"/>
              </a:rPr>
              <a:t>his </a:t>
            </a:r>
            <a:r>
              <a:rPr lang="en-GB" sz="1600" dirty="0">
                <a:solidFill>
                  <a:schemeClr val="accent3"/>
                </a:solidFill>
                <a:latin typeface="Arial" panose="020B0604020202020204" pitchFamily="34" charset="0"/>
              </a:rPr>
              <a:t>mind, you will have lost a chance to impress him by doing the same.</a:t>
            </a:r>
          </a:p>
        </p:txBody>
      </p:sp>
    </p:spTree>
    <p:extLst>
      <p:ext uri="{BB962C8B-B14F-4D97-AF65-F5344CB8AC3E}">
        <p14:creationId xmlns:p14="http://schemas.microsoft.com/office/powerpoint/2010/main" val="4978715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0">
      <a:dk1>
        <a:srgbClr val="0E5889"/>
      </a:dk1>
      <a:lt1>
        <a:srgbClr val="0E5889"/>
      </a:lt1>
      <a:dk2>
        <a:srgbClr val="1F497D"/>
      </a:dk2>
      <a:lt2>
        <a:srgbClr val="EEECE1"/>
      </a:lt2>
      <a:accent1>
        <a:srgbClr val="3EB959"/>
      </a:accent1>
      <a:accent2>
        <a:srgbClr val="C4BE59"/>
      </a:accent2>
      <a:accent3>
        <a:srgbClr val="FFFFFF"/>
      </a:accent3>
      <a:accent4>
        <a:srgbClr val="3EB959"/>
      </a:accent4>
      <a:accent5>
        <a:srgbClr val="0E5889"/>
      </a:accent5>
      <a:accent6>
        <a:srgbClr val="FFFFFF"/>
      </a:accent6>
      <a:hlink>
        <a:srgbClr val="C4BE59"/>
      </a:hlink>
      <a:folHlink>
        <a:srgbClr val="C4BE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303</TotalTime>
  <Words>3446</Words>
  <Application>Microsoft Office PowerPoint</Application>
  <PresentationFormat>On-screen Show (4:3)</PresentationFormat>
  <Paragraphs>128</Paragraphs>
  <Slides>13</Slides>
  <Notes>1</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Office Theme</vt:lpstr>
      <vt:lpstr>Custom Design</vt:lpstr>
      <vt:lpstr>PowerPoint Presentation</vt:lpstr>
      <vt:lpstr>PowerPoint Presentation</vt:lpstr>
      <vt:lpstr>Do nothing. A Laotian conflict is no business of yours. Getting involved will be messy, and will create more problems than it solves. Without splinter groups or political unrest in Thailand, it would be foolish to take any action.</vt:lpstr>
      <vt:lpstr>Turn to other more powerful countries, such as China or the United States. Offer to assist them in an intervention by providing them with air bases and limited material assistance. That way you can assert some influence on the outcome without getting directly involved.</vt:lpstr>
      <vt:lpstr>Intervene directly on behalf of the Laotian government. An unstable country on your border is harmful no matter how you look at it. Provide whatever assistance you can to defeat the opposition and insure the Laotian’s government’s hold on power.</vt:lpstr>
      <vt:lpstr>Intervene directly on behalf of the opposition groups. The Laotian government has oppressed its people for too long. The populace will not tolerate it any longer. If regime change is inevitable, you ought to influence it as much as possible to ensure that the new government is pro-Thai. Plus, the opposition groups have the moral high ground.</vt:lpstr>
      <vt:lpstr>Reach out to Vietnam, Cambodia, and other regional states to try to begin a peace negotiation process. Perhaps with help from other states and relevant international institutions, you can bring both sides to the negotiating table and work out a settlement.</vt:lpstr>
      <vt:lpstr>PowerPoint Presentation</vt:lpstr>
      <vt:lpstr>Go along with his decision. It is better not to question him. If you agree with him, perhaps he will consider promoting you to senior advisor. Plus, if the president thinks the plan is a good one, it very well might be.</vt:lpstr>
      <vt:lpstr>Gently suggest looking at other options. You do not want to anger the president, but his plan is widely believed to be unwise, and there are many options that are less costly and likely more effective.</vt:lpstr>
      <vt:lpstr>State opposition strongly but politely. A gentle suggestion will be brushed aside instantly. A strong statement of opposition may convince the president to reconsider, and choose a better option. He may even be impressed with you courage and your counsel.</vt:lpstr>
      <vt:lpstr>Say nothing, and voice opposition to him personally later. It is better not to openly oppose him, as it may anger him. However, as an advisor you really ought to express your concerns. He may appreciate your counsel, and be more willing to listen in private.</vt:lpstr>
      <vt:lpstr>Say nothing, and voice opposition to your colleagues later. Opposing the president will simply anger him, and you don’t want to ruin your chances for a promotion. However, you do have concerns, and ought to voice them to your colleagues. Who knows, perhaps one of them will take the fall and suggest them to him for you.</vt:lpstr>
    </vt:vector>
  </TitlesOfParts>
  <Company>Macmillan Publishing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Zimmerman, Lauren</dc:creator>
  <cp:lastModifiedBy>Zimmerman, Lauren</cp:lastModifiedBy>
  <cp:revision>27</cp:revision>
  <dcterms:created xsi:type="dcterms:W3CDTF">2015-02-02T15:42:32Z</dcterms:created>
  <dcterms:modified xsi:type="dcterms:W3CDTF">2015-02-09T11:58:38Z</dcterms:modified>
</cp:coreProperties>
</file>