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00" d="100"/>
          <a:sy n="100" d="100"/>
        </p:scale>
        <p:origin x="-1944" y="-32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22"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1BA897-1995-46B2-B677-C0E7DFC92B69}" type="datetimeFigureOut">
              <a:rPr lang="en-GB" smtClean="0"/>
              <a:t>09/02/2015</a:t>
            </a:fld>
            <a:endParaRPr lang="en-GB"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672B70-CB27-4ECE-9E46-13846D2EB8F2}" type="slidenum">
              <a:rPr lang="en-GB" smtClean="0"/>
              <a:t>‹#›</a:t>
            </a:fld>
            <a:endParaRPr lang="en-GB" dirty="0"/>
          </a:p>
        </p:txBody>
      </p:sp>
    </p:spTree>
    <p:extLst>
      <p:ext uri="{BB962C8B-B14F-4D97-AF65-F5344CB8AC3E}">
        <p14:creationId xmlns:p14="http://schemas.microsoft.com/office/powerpoint/2010/main" val="124841457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5672B70-CB27-4ECE-9E46-13846D2EB8F2}" type="slidenum">
              <a:rPr lang="en-GB" smtClean="0"/>
              <a:t>12</a:t>
            </a:fld>
            <a:endParaRPr lang="en-GB" dirty="0"/>
          </a:p>
        </p:txBody>
      </p:sp>
    </p:spTree>
    <p:extLst>
      <p:ext uri="{BB962C8B-B14F-4D97-AF65-F5344CB8AC3E}">
        <p14:creationId xmlns:p14="http://schemas.microsoft.com/office/powerpoint/2010/main" val="2504916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339752" y="260648"/>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267744" y="26674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a:t>
            </a: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Go </a:t>
            </a: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09/02/2015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dirty="0"/>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09/02/2015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dirty="0"/>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09/02/2015</a:t>
            </a:fld>
            <a:endParaRPr lang="en-GB"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dirty="0"/>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979712" y="908720"/>
            <a:ext cx="4741426" cy="369332"/>
          </a:xfrm>
          <a:prstGeom prst="rect">
            <a:avLst/>
          </a:prstGeom>
        </p:spPr>
        <p:txBody>
          <a:bodyPr wrap="none">
            <a:spAutoFit/>
          </a:bodyPr>
          <a:lstStyle/>
          <a:p>
            <a:r>
              <a:rPr lang="en-US" b="1" dirty="0">
                <a:solidFill>
                  <a:srgbClr val="C4BE59"/>
                </a:solidFill>
                <a:latin typeface="Arial" panose="020B0604020202020204" pitchFamily="34" charset="0"/>
                <a:cs typeface="Arial" panose="020B0604020202020204" pitchFamily="34" charset="0"/>
              </a:rPr>
              <a:t>Chapter 4: The Analysis of Foreign Policy</a:t>
            </a: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latin typeface="Arial"/>
                <a:cs typeface="+mj-cs"/>
              </a:rPr>
              <a:t>Attempt to improve </a:t>
            </a:r>
            <a:r>
              <a:rPr lang="en-US" sz="1600" b="1" dirty="0" smtClean="0">
                <a:latin typeface="Arial"/>
                <a:cs typeface="+mj-cs"/>
              </a:rPr>
              <a:t>US </a:t>
            </a:r>
            <a:r>
              <a:rPr lang="en-US" sz="1600" b="1" dirty="0">
                <a:latin typeface="Arial"/>
                <a:cs typeface="+mj-cs"/>
              </a:rPr>
              <a:t>public opinion toward North Korea. Reach out to your </a:t>
            </a:r>
            <a:r>
              <a:rPr lang="en-US" sz="1600" b="1" dirty="0" smtClean="0">
                <a:latin typeface="Arial"/>
                <a:cs typeface="+mj-cs"/>
              </a:rPr>
              <a:t>senator’s </a:t>
            </a:r>
            <a:r>
              <a:rPr lang="en-US" sz="1600" b="1" dirty="0">
                <a:latin typeface="Arial"/>
                <a:cs typeface="+mj-cs"/>
              </a:rPr>
              <a:t>constituents and subtly discuss the benefits of a thaw with North Korea. Broach the subject with influential figures. If you can convince them, they might convince others in turn and slowly increase popularity for your </a:t>
            </a:r>
            <a:r>
              <a:rPr lang="en-US" sz="1600" b="1" dirty="0" smtClean="0">
                <a:latin typeface="Arial"/>
                <a:cs typeface="+mj-cs"/>
              </a:rPr>
              <a:t>senator’s </a:t>
            </a:r>
            <a:r>
              <a:rPr lang="en-US" sz="1600" b="1" dirty="0">
                <a:latin typeface="Arial"/>
                <a:cs typeface="+mj-cs"/>
              </a:rPr>
              <a:t>idea. Various propaganda tactics might be helpful.</a:t>
            </a:r>
            <a:endParaRPr lang="en-GB" sz="1600" dirty="0"/>
          </a:p>
        </p:txBody>
      </p:sp>
      <p:sp>
        <p:nvSpPr>
          <p:cNvPr id="3" name="Rectangle 2"/>
          <p:cNvSpPr/>
          <p:nvPr/>
        </p:nvSpPr>
        <p:spPr>
          <a:xfrm>
            <a:off x="251520" y="1916832"/>
            <a:ext cx="4392488" cy="2677656"/>
          </a:xfrm>
          <a:prstGeom prst="rect">
            <a:avLst/>
          </a:prstGeom>
        </p:spPr>
        <p:txBody>
          <a:bodyPr wrap="square">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Public </a:t>
            </a:r>
            <a:r>
              <a:rPr lang="en-US" sz="1400" dirty="0">
                <a:solidFill>
                  <a:schemeClr val="accent3"/>
                </a:solidFill>
                <a:latin typeface="Arial" panose="020B0604020202020204" pitchFamily="34" charset="0"/>
                <a:cs typeface="Arial" panose="020B0604020202020204" pitchFamily="34" charset="0"/>
              </a:rPr>
              <a:t>opinion can have a major influence on foreign policy, so working to change public opinion could be beneficial.</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If you can alter public opinion enough, you may be able to influence elections and bring allies of your </a:t>
            </a:r>
            <a:r>
              <a:rPr lang="en-US" sz="1400" dirty="0" smtClean="0">
                <a:solidFill>
                  <a:schemeClr val="accent3"/>
                </a:solidFill>
                <a:latin typeface="Arial" panose="020B0604020202020204" pitchFamily="34" charset="0"/>
                <a:cs typeface="Arial" panose="020B0604020202020204" pitchFamily="34" charset="0"/>
              </a:rPr>
              <a:t>senator’s </a:t>
            </a:r>
            <a:r>
              <a:rPr lang="en-US" sz="1400" dirty="0">
                <a:solidFill>
                  <a:schemeClr val="accent3"/>
                </a:solidFill>
                <a:latin typeface="Arial" panose="020B0604020202020204" pitchFamily="34" charset="0"/>
                <a:cs typeface="Arial" panose="020B0604020202020204" pitchFamily="34" charset="0"/>
              </a:rPr>
              <a:t>idea into government.</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By focusing on public opinion first, you allow your </a:t>
            </a:r>
            <a:r>
              <a:rPr lang="en-US" sz="1400" dirty="0" smtClean="0">
                <a:solidFill>
                  <a:schemeClr val="accent3"/>
                </a:solidFill>
                <a:latin typeface="Arial" panose="020B0604020202020204" pitchFamily="34" charset="0"/>
                <a:cs typeface="Arial" panose="020B0604020202020204" pitchFamily="34" charset="0"/>
              </a:rPr>
              <a:t>senator </a:t>
            </a:r>
            <a:r>
              <a:rPr lang="en-US" sz="1400" dirty="0">
                <a:solidFill>
                  <a:schemeClr val="accent3"/>
                </a:solidFill>
                <a:latin typeface="Arial" panose="020B0604020202020204" pitchFamily="34" charset="0"/>
                <a:cs typeface="Arial" panose="020B0604020202020204" pitchFamily="34" charset="0"/>
              </a:rPr>
              <a:t>to wait to discuss the topic with other policymakers until she is ready.</a:t>
            </a:r>
          </a:p>
          <a:p>
            <a:pPr marL="628650" lvl="1" indent="-171450">
              <a:buFont typeface="Wingdings" panose="05000000000000000000" pitchFamily="2" charset="2"/>
              <a:buChar char="v"/>
            </a:pPr>
            <a:endParaRPr lang="en-US"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644008" y="1942735"/>
            <a:ext cx="4320480" cy="3323987"/>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prstClr val="white">
                    <a:lumMod val="95000"/>
                  </a:prstClr>
                </a:solidFill>
                <a:latin typeface="Arial"/>
              </a:rPr>
              <a:t>It can take a long time for public opinion changes to translate into policy changes.</a:t>
            </a:r>
          </a:p>
          <a:p>
            <a:pPr marL="742950" lvl="1" indent="-285750">
              <a:buFont typeface="Wingdings" panose="05000000000000000000" pitchFamily="2" charset="2"/>
              <a:buChar char="Ø"/>
            </a:pPr>
            <a:r>
              <a:rPr lang="en-US" sz="1400" dirty="0">
                <a:solidFill>
                  <a:prstClr val="white">
                    <a:lumMod val="95000"/>
                  </a:prstClr>
                </a:solidFill>
                <a:latin typeface="Arial"/>
              </a:rPr>
              <a:t>Discussing the idea with influential figures and your </a:t>
            </a:r>
            <a:r>
              <a:rPr lang="en-US" sz="1400" dirty="0" smtClean="0">
                <a:solidFill>
                  <a:prstClr val="white">
                    <a:lumMod val="95000"/>
                  </a:prstClr>
                </a:solidFill>
                <a:latin typeface="Arial"/>
              </a:rPr>
              <a:t>senator’s </a:t>
            </a:r>
            <a:r>
              <a:rPr lang="en-US" sz="1400" dirty="0">
                <a:solidFill>
                  <a:prstClr val="white">
                    <a:lumMod val="95000"/>
                  </a:prstClr>
                </a:solidFill>
                <a:latin typeface="Arial"/>
              </a:rPr>
              <a:t>constituency will make it easy to trace the idea back to your </a:t>
            </a:r>
            <a:r>
              <a:rPr lang="en-US" sz="1400" dirty="0" smtClean="0">
                <a:solidFill>
                  <a:prstClr val="white">
                    <a:lumMod val="95000"/>
                  </a:prstClr>
                </a:solidFill>
                <a:latin typeface="Arial"/>
              </a:rPr>
              <a:t>senator </a:t>
            </a:r>
            <a:r>
              <a:rPr lang="en-US" sz="1400" dirty="0">
                <a:solidFill>
                  <a:prstClr val="white">
                    <a:lumMod val="95000"/>
                  </a:prstClr>
                </a:solidFill>
                <a:latin typeface="Arial"/>
              </a:rPr>
              <a:t>and will force her to take a public stand on the issue.</a:t>
            </a:r>
          </a:p>
          <a:p>
            <a:pPr marL="742950" lvl="1" indent="-285750">
              <a:buFont typeface="Wingdings" panose="05000000000000000000" pitchFamily="2" charset="2"/>
              <a:buChar char="Ø"/>
            </a:pPr>
            <a:r>
              <a:rPr lang="en-US" sz="1400" dirty="0" smtClean="0">
                <a:solidFill>
                  <a:prstClr val="white">
                    <a:lumMod val="95000"/>
                  </a:prstClr>
                </a:solidFill>
                <a:latin typeface="Arial"/>
              </a:rPr>
              <a:t>With this tactic, your senator </a:t>
            </a:r>
            <a:r>
              <a:rPr lang="en-US" sz="1400" dirty="0">
                <a:solidFill>
                  <a:prstClr val="white">
                    <a:lumMod val="95000"/>
                  </a:prstClr>
                </a:solidFill>
                <a:latin typeface="Arial"/>
              </a:rPr>
              <a:t>will not receive any feedback on the idea from other </a:t>
            </a:r>
            <a:r>
              <a:rPr lang="en-US" sz="1400" dirty="0" smtClean="0">
                <a:solidFill>
                  <a:prstClr val="white">
                    <a:lumMod val="95000"/>
                  </a:prstClr>
                </a:solidFill>
                <a:latin typeface="Arial"/>
              </a:rPr>
              <a:t>policymakers.</a:t>
            </a:r>
            <a:endParaRPr lang="en-US" sz="1400" dirty="0">
              <a:solidFill>
                <a:prstClr val="white">
                  <a:lumMod val="95000"/>
                </a:prstClr>
              </a:solidFill>
              <a:latin typeface="Arial"/>
            </a:endParaRPr>
          </a:p>
          <a:p>
            <a:pPr marL="742950" lvl="1" indent="-285750">
              <a:buFont typeface="Wingdings" panose="05000000000000000000" pitchFamily="2" charset="2"/>
              <a:buChar char="Ø"/>
            </a:pPr>
            <a:r>
              <a:rPr lang="en-US" sz="1400" dirty="0">
                <a:solidFill>
                  <a:prstClr val="white">
                    <a:lumMod val="95000"/>
                  </a:prstClr>
                </a:solidFill>
                <a:latin typeface="Arial"/>
              </a:rPr>
              <a:t>If public opinion is hostile enough toward North Korea, a public opinion campaign could backfire and reflect negatively on your </a:t>
            </a:r>
            <a:r>
              <a:rPr lang="en-US" sz="1400" dirty="0" smtClean="0">
                <a:solidFill>
                  <a:prstClr val="white">
                    <a:lumMod val="95000"/>
                  </a:prstClr>
                </a:solidFill>
                <a:latin typeface="Arial"/>
              </a:rPr>
              <a:t>senator, </a:t>
            </a:r>
            <a:r>
              <a:rPr lang="en-US" sz="1400" dirty="0">
                <a:solidFill>
                  <a:prstClr val="white">
                    <a:lumMod val="95000"/>
                  </a:prstClr>
                </a:solidFill>
                <a:latin typeface="Arial"/>
              </a:rPr>
              <a:t>and could even negatively impact her next reelection campaign.</a:t>
            </a:r>
          </a:p>
        </p:txBody>
      </p:sp>
    </p:spTree>
    <p:extLst>
      <p:ext uri="{BB962C8B-B14F-4D97-AF65-F5344CB8AC3E}">
        <p14:creationId xmlns:p14="http://schemas.microsoft.com/office/powerpoint/2010/main" val="36566838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latin typeface="Arial"/>
                <a:cs typeface="+mj-cs"/>
              </a:rPr>
              <a:t>Use the news media to influence both the populace and policymakers. Leak some choice pro-North Korea quotations for journalists to use. Schedule news interviews with major networks and discuss North Korea in more positive terms. Perhaps gently touch on the idea of a thaw in both the print media and on television.</a:t>
            </a:r>
            <a:endParaRPr lang="en-GB" dirty="0"/>
          </a:p>
        </p:txBody>
      </p:sp>
      <p:sp>
        <p:nvSpPr>
          <p:cNvPr id="3" name="Rectangle 2"/>
          <p:cNvSpPr/>
          <p:nvPr/>
        </p:nvSpPr>
        <p:spPr>
          <a:xfrm>
            <a:off x="251520" y="1874729"/>
            <a:ext cx="4392488" cy="3754874"/>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The news media provides an effective outlet to produce widespread change in public opinion.</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If done strategically, you can avoid having the news stories traced back to your </a:t>
            </a:r>
            <a:r>
              <a:rPr lang="en-US" sz="1400" dirty="0" smtClean="0">
                <a:solidFill>
                  <a:prstClr val="white">
                    <a:lumMod val="95000"/>
                  </a:prstClr>
                </a:solidFill>
                <a:latin typeface="Arial" panose="020B0604020202020204" pitchFamily="34" charset="0"/>
                <a:cs typeface="Arial" panose="020B0604020202020204" pitchFamily="34" charset="0"/>
              </a:rPr>
              <a:t>senator.</a:t>
            </a:r>
            <a:endParaRPr lang="en-US" sz="1400" dirty="0">
              <a:solidFill>
                <a:prstClr val="white">
                  <a:lumMod val="95000"/>
                </a:prstClr>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Public opinion can have a major influence on foreign policy, so working to change public opinion could be effective.</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If you can alter public opinion enough, you may be able to influence elections and bring allies of your </a:t>
            </a:r>
            <a:r>
              <a:rPr lang="en-US" sz="1400" dirty="0" smtClean="0">
                <a:solidFill>
                  <a:prstClr val="white">
                    <a:lumMod val="95000"/>
                  </a:prstClr>
                </a:solidFill>
                <a:latin typeface="Arial" panose="020B0604020202020204" pitchFamily="34" charset="0"/>
                <a:cs typeface="Arial" panose="020B0604020202020204" pitchFamily="34" charset="0"/>
              </a:rPr>
              <a:t>senator’s </a:t>
            </a:r>
            <a:r>
              <a:rPr lang="en-US" sz="1400" dirty="0">
                <a:solidFill>
                  <a:prstClr val="white">
                    <a:lumMod val="95000"/>
                  </a:prstClr>
                </a:solidFill>
                <a:latin typeface="Arial" panose="020B0604020202020204" pitchFamily="34" charset="0"/>
                <a:cs typeface="Arial" panose="020B0604020202020204" pitchFamily="34" charset="0"/>
              </a:rPr>
              <a:t>idea into government.</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By focusing on public opinion first, you allow your </a:t>
            </a:r>
            <a:r>
              <a:rPr lang="en-US" sz="1400" dirty="0" smtClean="0">
                <a:solidFill>
                  <a:prstClr val="white">
                    <a:lumMod val="95000"/>
                  </a:prstClr>
                </a:solidFill>
                <a:latin typeface="Arial" panose="020B0604020202020204" pitchFamily="34" charset="0"/>
                <a:cs typeface="Arial" panose="020B0604020202020204" pitchFamily="34" charset="0"/>
              </a:rPr>
              <a:t>senator </a:t>
            </a:r>
            <a:r>
              <a:rPr lang="en-US" sz="1400" dirty="0">
                <a:solidFill>
                  <a:prstClr val="white">
                    <a:lumMod val="95000"/>
                  </a:prstClr>
                </a:solidFill>
                <a:latin typeface="Arial" panose="020B0604020202020204" pitchFamily="34" charset="0"/>
                <a:cs typeface="Arial" panose="020B0604020202020204" pitchFamily="34" charset="0"/>
              </a:rPr>
              <a:t>to wait to discuss the topic with other policymakers until she is ready.</a:t>
            </a:r>
          </a:p>
        </p:txBody>
      </p:sp>
      <p:sp>
        <p:nvSpPr>
          <p:cNvPr id="4" name="Rectangle 3"/>
          <p:cNvSpPr/>
          <p:nvPr/>
        </p:nvSpPr>
        <p:spPr>
          <a:xfrm>
            <a:off x="4572000" y="1911996"/>
            <a:ext cx="4320480" cy="3108543"/>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It can take a long time for public opinion changes to translate into policy changes.</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Your </a:t>
            </a:r>
            <a:r>
              <a:rPr lang="en-US" sz="1400" dirty="0" smtClean="0">
                <a:solidFill>
                  <a:prstClr val="white">
                    <a:lumMod val="95000"/>
                  </a:prstClr>
                </a:solidFill>
                <a:latin typeface="Arial" panose="020B0604020202020204" pitchFamily="34" charset="0"/>
                <a:cs typeface="Arial" panose="020B0604020202020204" pitchFamily="34" charset="0"/>
              </a:rPr>
              <a:t>senator </a:t>
            </a:r>
            <a:r>
              <a:rPr lang="en-US" sz="1400" dirty="0">
                <a:solidFill>
                  <a:prstClr val="white">
                    <a:lumMod val="95000"/>
                  </a:prstClr>
                </a:solidFill>
                <a:latin typeface="Arial" panose="020B0604020202020204" pitchFamily="34" charset="0"/>
                <a:cs typeface="Arial" panose="020B0604020202020204" pitchFamily="34" charset="0"/>
              </a:rPr>
              <a:t>will not receive any feedback on the idea from other policymakers with this tactic.</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If the leaks are traced back to your </a:t>
            </a:r>
            <a:r>
              <a:rPr lang="en-US" sz="1400" dirty="0" smtClean="0">
                <a:solidFill>
                  <a:prstClr val="white">
                    <a:lumMod val="95000"/>
                  </a:prstClr>
                </a:solidFill>
                <a:latin typeface="Arial" panose="020B0604020202020204" pitchFamily="34" charset="0"/>
                <a:cs typeface="Arial" panose="020B0604020202020204" pitchFamily="34" charset="0"/>
              </a:rPr>
              <a:t>senator’s </a:t>
            </a:r>
            <a:r>
              <a:rPr lang="en-US" sz="1400" dirty="0">
                <a:solidFill>
                  <a:prstClr val="white">
                    <a:lumMod val="95000"/>
                  </a:prstClr>
                </a:solidFill>
                <a:latin typeface="Arial" panose="020B0604020202020204" pitchFamily="34" charset="0"/>
                <a:cs typeface="Arial" panose="020B0604020202020204" pitchFamily="34" charset="0"/>
              </a:rPr>
              <a:t>office, she will have to respond publicly and take a stand on the issue, a dangerous possibility.</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If public opinion is hostile enough toward North Korea, a public opinion campaign could backfire and reflect negatively on your </a:t>
            </a:r>
            <a:r>
              <a:rPr lang="en-US" sz="1400" dirty="0" smtClean="0">
                <a:solidFill>
                  <a:prstClr val="white">
                    <a:lumMod val="95000"/>
                  </a:prstClr>
                </a:solidFill>
                <a:latin typeface="Arial" panose="020B0604020202020204" pitchFamily="34" charset="0"/>
                <a:cs typeface="Arial" panose="020B0604020202020204" pitchFamily="34" charset="0"/>
              </a:rPr>
              <a:t>senator, </a:t>
            </a:r>
            <a:r>
              <a:rPr lang="en-US" sz="1400" dirty="0">
                <a:solidFill>
                  <a:prstClr val="white">
                    <a:lumMod val="95000"/>
                  </a:prstClr>
                </a:solidFill>
                <a:latin typeface="Arial" panose="020B0604020202020204" pitchFamily="34" charset="0"/>
                <a:cs typeface="Arial" panose="020B0604020202020204" pitchFamily="34" charset="0"/>
              </a:rPr>
              <a:t>and could even negatively impact her next reelection campaign.</a:t>
            </a:r>
          </a:p>
        </p:txBody>
      </p:sp>
    </p:spTree>
    <p:extLst>
      <p:ext uri="{BB962C8B-B14F-4D97-AF65-F5344CB8AC3E}">
        <p14:creationId xmlns:p14="http://schemas.microsoft.com/office/powerpoint/2010/main" val="2485343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2000" b="1" dirty="0"/>
              <a:t>Reach out to an interest group (or several) and try to leverage its influence. Interest groups that advocate for peace, nuclear cooperation, Asian-American influence, and human rights may all be possible allies</a:t>
            </a:r>
            <a:endParaRPr lang="en-GB" sz="2000" dirty="0"/>
          </a:p>
        </p:txBody>
      </p:sp>
      <p:sp>
        <p:nvSpPr>
          <p:cNvPr id="3" name="Rectangle 2"/>
          <p:cNvSpPr/>
          <p:nvPr/>
        </p:nvSpPr>
        <p:spPr>
          <a:xfrm>
            <a:off x="251520" y="1988840"/>
            <a:ext cx="4320480" cy="3754874"/>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Interest groups can carry substantial weight. Getting one or more behind your </a:t>
            </a:r>
            <a:r>
              <a:rPr lang="en-US" sz="1400" dirty="0" smtClean="0">
                <a:solidFill>
                  <a:prstClr val="white">
                    <a:lumMod val="95000"/>
                  </a:prstClr>
                </a:solidFill>
                <a:latin typeface="Arial" panose="020B0604020202020204" pitchFamily="34" charset="0"/>
                <a:cs typeface="Arial" panose="020B0604020202020204" pitchFamily="34" charset="0"/>
              </a:rPr>
              <a:t>senator’s </a:t>
            </a:r>
            <a:r>
              <a:rPr lang="en-US" sz="1400" dirty="0">
                <a:solidFill>
                  <a:prstClr val="white">
                    <a:lumMod val="95000"/>
                  </a:prstClr>
                </a:solidFill>
                <a:latin typeface="Arial" panose="020B0604020202020204" pitchFamily="34" charset="0"/>
                <a:cs typeface="Arial" panose="020B0604020202020204" pitchFamily="34" charset="0"/>
              </a:rPr>
              <a:t>idea could be a major boon.</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Approaching multiple groups could diversify the support for a thaw. If the idea is approached as important for human rights, nuclear safety and security, influence in Asia, and national security generally, it will carry far more weight politically.</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Approaching the issue through interest groups will make it more difficult to trace the idea back to your </a:t>
            </a:r>
            <a:r>
              <a:rPr lang="en-US" sz="1400" dirty="0" smtClean="0">
                <a:solidFill>
                  <a:prstClr val="white">
                    <a:lumMod val="95000"/>
                  </a:prstClr>
                </a:solidFill>
                <a:latin typeface="Arial" panose="020B0604020202020204" pitchFamily="34" charset="0"/>
                <a:cs typeface="Arial" panose="020B0604020202020204" pitchFamily="34" charset="0"/>
              </a:rPr>
              <a:t>senator </a:t>
            </a:r>
            <a:r>
              <a:rPr lang="en-US" sz="1400" dirty="0">
                <a:solidFill>
                  <a:prstClr val="white">
                    <a:lumMod val="95000"/>
                  </a:prstClr>
                </a:solidFill>
                <a:latin typeface="Arial" panose="020B0604020202020204" pitchFamily="34" charset="0"/>
                <a:cs typeface="Arial" panose="020B0604020202020204" pitchFamily="34" charset="0"/>
              </a:rPr>
              <a:t>until she is ready to posit it publicly.</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This tactic brings the idea to policymakers without your having to raise it with them directly.</a:t>
            </a:r>
          </a:p>
        </p:txBody>
      </p:sp>
      <p:sp>
        <p:nvSpPr>
          <p:cNvPr id="4" name="Rectangle 3"/>
          <p:cNvSpPr/>
          <p:nvPr/>
        </p:nvSpPr>
        <p:spPr>
          <a:xfrm>
            <a:off x="4572000" y="1988840"/>
            <a:ext cx="4320480" cy="2677656"/>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As among the </a:t>
            </a:r>
            <a:r>
              <a:rPr lang="en-US" sz="1400" dirty="0" smtClean="0">
                <a:solidFill>
                  <a:prstClr val="white">
                    <a:lumMod val="95000"/>
                  </a:prstClr>
                </a:solidFill>
                <a:latin typeface="Arial" panose="020B0604020202020204" pitchFamily="34" charset="0"/>
                <a:cs typeface="Arial" panose="020B0604020202020204" pitchFamily="34" charset="0"/>
              </a:rPr>
              <a:t>US </a:t>
            </a:r>
            <a:r>
              <a:rPr lang="en-US" sz="1400" dirty="0">
                <a:solidFill>
                  <a:prstClr val="white">
                    <a:lumMod val="95000"/>
                  </a:prstClr>
                </a:solidFill>
                <a:latin typeface="Arial" panose="020B0604020202020204" pitchFamily="34" charset="0"/>
                <a:cs typeface="Arial" panose="020B0604020202020204" pitchFamily="34" charset="0"/>
              </a:rPr>
              <a:t>populace as a whole, North Korea is not popular among interest groups.</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Support for a thaw from interest groups may well produce opposition to a thaw (from other interest groups) that is at least as potent.</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Pro-South Korea interest groups are far more powerful than any pro-North Korean groups, and will oppose a thaw.</a:t>
            </a:r>
          </a:p>
          <a:p>
            <a:pPr marL="742950" lvl="1" indent="-285750">
              <a:buFont typeface="Wingdings" panose="05000000000000000000" pitchFamily="2" charset="2"/>
              <a:buChar char="Ø"/>
            </a:pPr>
            <a:r>
              <a:rPr lang="en-US" sz="1400" dirty="0">
                <a:solidFill>
                  <a:prstClr val="white">
                    <a:lumMod val="95000"/>
                  </a:prstClr>
                </a:solidFill>
                <a:latin typeface="Arial" panose="020B0604020202020204" pitchFamily="34" charset="0"/>
                <a:cs typeface="Arial" panose="020B0604020202020204" pitchFamily="34" charset="0"/>
              </a:rPr>
              <a:t>Public opinion will remain solidly anti-North Korea.</a:t>
            </a:r>
          </a:p>
        </p:txBody>
      </p:sp>
    </p:spTree>
    <p:extLst>
      <p:ext uri="{BB962C8B-B14F-4D97-AF65-F5344CB8AC3E}">
        <p14:creationId xmlns:p14="http://schemas.microsoft.com/office/powerpoint/2010/main" val="40600771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59585"/>
            <a:ext cx="4392488" cy="4708981"/>
          </a:xfrm>
          <a:prstGeom prst="rect">
            <a:avLst/>
          </a:prstGeom>
        </p:spPr>
        <p:txBody>
          <a:bodyPr wrap="square">
            <a:spAutoFit/>
          </a:bodyPr>
          <a:lstStyle/>
          <a:p>
            <a:pPr marL="171450" lvl="0" indent="-171450">
              <a:buFont typeface="Wingdings" panose="05000000000000000000" pitchFamily="2" charset="2"/>
              <a:buChar char="Ø"/>
            </a:pPr>
            <a:r>
              <a:rPr lang="en-US" sz="1200" dirty="0">
                <a:solidFill>
                  <a:schemeClr val="accent3"/>
                </a:solidFill>
                <a:latin typeface="Arial"/>
              </a:rPr>
              <a:t>Imagine you are the Prime Minister of the United Kingdom, and terrorists have recently launched a series of devastating attacks on major sites in London. The attacks are the worst in UK </a:t>
            </a:r>
            <a:r>
              <a:rPr lang="en-US" sz="1200" dirty="0" smtClean="0">
                <a:solidFill>
                  <a:schemeClr val="accent3"/>
                </a:solidFill>
                <a:latin typeface="Arial"/>
              </a:rPr>
              <a:t>history and </a:t>
            </a:r>
            <a:r>
              <a:rPr lang="en-US" sz="1200" dirty="0">
                <a:solidFill>
                  <a:schemeClr val="accent3"/>
                </a:solidFill>
                <a:latin typeface="Arial"/>
              </a:rPr>
              <a:t>you must respond. Your top military and foreign affairs officials have brought you all of the available options. </a:t>
            </a:r>
            <a:endParaRPr lang="en-US" sz="1200" dirty="0" smtClean="0">
              <a:solidFill>
                <a:schemeClr val="accent3"/>
              </a:solidFill>
              <a:latin typeface="Arial"/>
            </a:endParaRPr>
          </a:p>
          <a:p>
            <a:pPr marL="171450" lvl="0" indent="-171450">
              <a:buFont typeface="Wingdings" panose="05000000000000000000" pitchFamily="2" charset="2"/>
              <a:buChar char="Ø"/>
            </a:pPr>
            <a:endParaRPr lang="en-US" sz="1200" dirty="0">
              <a:solidFill>
                <a:schemeClr val="accent3"/>
              </a:solidFill>
              <a:latin typeface="Arial"/>
            </a:endParaRPr>
          </a:p>
          <a:p>
            <a:pPr marL="171450" lvl="0" indent="-171450">
              <a:buFont typeface="Wingdings" panose="05000000000000000000" pitchFamily="2" charset="2"/>
              <a:buChar char="Ø"/>
            </a:pPr>
            <a:r>
              <a:rPr lang="en-US" sz="1200" b="1" dirty="0">
                <a:solidFill>
                  <a:schemeClr val="accent3"/>
                </a:solidFill>
                <a:latin typeface="Arial"/>
              </a:rPr>
              <a:t>Background information:</a:t>
            </a:r>
          </a:p>
          <a:p>
            <a:pPr marL="628650" lvl="1" indent="-171450">
              <a:buFont typeface="Wingdings" panose="05000000000000000000" pitchFamily="2" charset="2"/>
              <a:buChar char="Ø"/>
            </a:pPr>
            <a:r>
              <a:rPr lang="en-US" sz="1200" dirty="0">
                <a:solidFill>
                  <a:schemeClr val="accent3"/>
                </a:solidFill>
                <a:latin typeface="Arial"/>
              </a:rPr>
              <a:t>The terrorist organization responsible for the attacks is based in Turkmenistan. While the government of Turkmenistan does not overtly support the organization, it does not actively combat the organization either, and some intelligence reports have hinted that there may even be connections between government officials and individuals in the terrorist organization. Furthermore, while Turkmenistan has expressed its condolences, it has not offered any direct aid in seeking out those responsible for the attacks.</a:t>
            </a:r>
          </a:p>
          <a:p>
            <a:pPr marL="628650" lvl="1" indent="-171450">
              <a:buFont typeface="Wingdings" panose="05000000000000000000" pitchFamily="2" charset="2"/>
              <a:buChar char="Ø"/>
            </a:pPr>
            <a:r>
              <a:rPr lang="en-US" sz="1200" dirty="0">
                <a:solidFill>
                  <a:schemeClr val="accent3"/>
                </a:solidFill>
                <a:latin typeface="Arial"/>
              </a:rPr>
              <a:t>The individuals who actually carried out the attacks all died in the attacks, but the support network that helped organize and fund the attacks continues to operate in London and throughout the United Kingdom.</a:t>
            </a:r>
          </a:p>
          <a:p>
            <a:pPr marL="628650" lvl="1" indent="-171450">
              <a:buFont typeface="Wingdings" panose="05000000000000000000" pitchFamily="2" charset="2"/>
              <a:buChar char="Ø"/>
            </a:pPr>
            <a:r>
              <a:rPr lang="en-US" sz="1200" dirty="0">
                <a:solidFill>
                  <a:schemeClr val="accent3"/>
                </a:solidFill>
                <a:latin typeface="Arial"/>
              </a:rPr>
              <a:t>What do you do? </a:t>
            </a:r>
          </a:p>
        </p:txBody>
      </p:sp>
      <p:sp>
        <p:nvSpPr>
          <p:cNvPr id="3" name="Rectangle 2"/>
          <p:cNvSpPr/>
          <p:nvPr/>
        </p:nvSpPr>
        <p:spPr>
          <a:xfrm>
            <a:off x="4407512" y="1260067"/>
            <a:ext cx="4736488" cy="5078313"/>
          </a:xfrm>
          <a:prstGeom prst="rect">
            <a:avLst/>
          </a:prstGeom>
        </p:spPr>
        <p:txBody>
          <a:bodyPr wrap="square">
            <a:spAutoFit/>
          </a:bodyPr>
          <a:lstStyle/>
          <a:p>
            <a:pPr marL="171450" lvl="0" indent="-171450">
              <a:buFont typeface="Wingdings" panose="05000000000000000000" pitchFamily="2" charset="2"/>
              <a:buChar char="Ø"/>
            </a:pPr>
            <a:r>
              <a:rPr lang="en-US" sz="1200" dirty="0">
                <a:solidFill>
                  <a:prstClr val="white">
                    <a:lumMod val="95000"/>
                  </a:prstClr>
                </a:solidFill>
                <a:latin typeface="Arial"/>
                <a:hlinkClick r:id="rId2" action="ppaction://hlinksldjump"/>
              </a:rPr>
              <a:t>Launch covert operations in Turkmenistan</a:t>
            </a:r>
            <a:r>
              <a:rPr lang="en-US" sz="1200" dirty="0">
                <a:solidFill>
                  <a:prstClr val="white">
                    <a:lumMod val="95000"/>
                  </a:prstClr>
                </a:solidFill>
                <a:latin typeface="Arial"/>
              </a:rPr>
              <a:t>. A full invasion would be too egregious of a violation of Turkmen sovereignty, and special forces will be more effective at finding and destroying terrorist cells than an invasion force would be.</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3" action="ppaction://hlinksldjump"/>
              </a:rPr>
              <a:t>Invade Turkmenistan </a:t>
            </a:r>
            <a:r>
              <a:rPr lang="en-US" sz="1200" dirty="0">
                <a:solidFill>
                  <a:prstClr val="white">
                    <a:lumMod val="95000"/>
                  </a:prstClr>
                </a:solidFill>
                <a:latin typeface="Arial"/>
              </a:rPr>
              <a:t>to find and combat the terrorist organization. The international community is sympathetic in the aftermath of the attacks, and well-conducted diplomacy could build an international coalition that would make short work of rooting out and destroying the terrorist organization’s home network in Turkmenistan.</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4" action="ppaction://hlinksldjump"/>
              </a:rPr>
              <a:t>Launch a propaganda campaign </a:t>
            </a:r>
            <a:r>
              <a:rPr lang="en-US" sz="1200" dirty="0">
                <a:solidFill>
                  <a:prstClr val="white">
                    <a:lumMod val="95000"/>
                  </a:prstClr>
                </a:solidFill>
                <a:latin typeface="Arial"/>
              </a:rPr>
              <a:t>in Turkmenistan to win the hearts and minds of the Turkmen population. Try to undercut recruitment efforts and undermine popular support for the organization in Turkmenistan. If the organization is unwelcome in its home country, it will be hamstrung in its efforts abroad.</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5" action="ppaction://hlinksldjump"/>
              </a:rPr>
              <a:t>Offer economic incentives </a:t>
            </a:r>
            <a:r>
              <a:rPr lang="en-US" sz="1200" dirty="0">
                <a:solidFill>
                  <a:prstClr val="white">
                    <a:lumMod val="95000"/>
                  </a:prstClr>
                </a:solidFill>
                <a:latin typeface="Arial"/>
              </a:rPr>
              <a:t>to and engage in diplomacy with Turkmenistan. Diplomacy and economic incentives might be able to turn Turkmenistan into a true ally in this conflict, and with Turkmen help it will be much easier to find and destroy the terrorist organization.</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6" action="ppaction://hlinksldjump"/>
              </a:rPr>
              <a:t>Launch drone strikes </a:t>
            </a:r>
            <a:r>
              <a:rPr lang="en-US" sz="1200" dirty="0">
                <a:solidFill>
                  <a:prstClr val="white">
                    <a:lumMod val="95000"/>
                  </a:prstClr>
                </a:solidFill>
                <a:latin typeface="Arial"/>
              </a:rPr>
              <a:t>against known terrorist targets in Turkmenistan. Take out the enemy without sending a single troop.</a:t>
            </a:r>
          </a:p>
        </p:txBody>
      </p:sp>
    </p:spTree>
    <p:extLst>
      <p:ext uri="{BB962C8B-B14F-4D97-AF65-F5344CB8AC3E}">
        <p14:creationId xmlns:p14="http://schemas.microsoft.com/office/powerpoint/2010/main" val="3386676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2000" b="1" dirty="0">
                <a:latin typeface="Arial"/>
                <a:cs typeface="+mj-cs"/>
              </a:rPr>
              <a:t>Launch covert operations in Turkmenistan. A full invasion would be too egregious of a violation of Turkmen sovereignty, and special forces will be more effective at finding and destroying terrorist cells than an invasion force would be.</a:t>
            </a:r>
            <a:endParaRPr lang="en-GB" dirty="0"/>
          </a:p>
        </p:txBody>
      </p:sp>
      <p:sp>
        <p:nvSpPr>
          <p:cNvPr id="4" name="Rectangle 3"/>
          <p:cNvSpPr/>
          <p:nvPr/>
        </p:nvSpPr>
        <p:spPr>
          <a:xfrm>
            <a:off x="251520" y="1916832"/>
            <a:ext cx="4392488" cy="3108543"/>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Covert operations are less costly (both in financial costs and casualties) than full-scale invasions.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Covert operations do not violate Turkmen sovereignty to the same extent that an invasion would.</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Covert operations can be done more quickly and more directly than an invasion.</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If the operation is carried out well, your presence in Turkmenistan will only be known if and when you dismantle the terrorist organization’s </a:t>
            </a:r>
            <a:r>
              <a:rPr lang="en-US" sz="1400" dirty="0" smtClean="0">
                <a:solidFill>
                  <a:schemeClr val="accent3"/>
                </a:solidFill>
                <a:latin typeface="Arial" panose="020B0604020202020204" pitchFamily="34" charset="0"/>
                <a:cs typeface="Arial" panose="020B0604020202020204" pitchFamily="34" charset="0"/>
              </a:rPr>
              <a:t>operations.</a:t>
            </a: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You can assure your population that you are taking steps to respond to the attack</a:t>
            </a:r>
            <a:r>
              <a:rPr lang="en-US" sz="1400" dirty="0" smtClean="0">
                <a:solidFill>
                  <a:schemeClr val="accent3"/>
                </a:solidFill>
                <a:latin typeface="Arial" panose="020B0604020202020204" pitchFamily="34" charset="0"/>
                <a:cs typeface="Arial" panose="020B0604020202020204" pitchFamily="34" charset="0"/>
              </a:rPr>
              <a:t>.</a:t>
            </a:r>
            <a:endParaRPr lang="en-US" sz="1400" dirty="0">
              <a:solidFill>
                <a:schemeClr val="accent3"/>
              </a:solidFill>
              <a:latin typeface="Arial" panose="020B0604020202020204" pitchFamily="34" charset="0"/>
              <a:cs typeface="Arial" panose="020B0604020202020204" pitchFamily="34" charset="0"/>
            </a:endParaRPr>
          </a:p>
        </p:txBody>
      </p:sp>
      <p:sp>
        <p:nvSpPr>
          <p:cNvPr id="6" name="Rectangle 5"/>
          <p:cNvSpPr/>
          <p:nvPr/>
        </p:nvSpPr>
        <p:spPr>
          <a:xfrm>
            <a:off x="4499992" y="1936625"/>
            <a:ext cx="4427984" cy="2893100"/>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While the force is likely to be small, you are still putting troops on the ground, in harm’s way.</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Turkmenistan might not agree to allow the operations, forcing you to choose a different path or continue without Turkmen permission.</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If Turkmenistan is not privy to the operations and then discovers them, you will have a diplomatic fiasco on your hands. Such a fiasco could seriously damage your chances of success as well as your international reputation.</a:t>
            </a:r>
          </a:p>
        </p:txBody>
      </p:sp>
    </p:spTree>
    <p:extLst>
      <p:ext uri="{BB962C8B-B14F-4D97-AF65-F5344CB8AC3E}">
        <p14:creationId xmlns:p14="http://schemas.microsoft.com/office/powerpoint/2010/main" val="19405388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latin typeface="Arial"/>
                <a:cs typeface="+mj-cs"/>
              </a:rPr>
              <a:t>Invade Turkmenistan to find and combat the terrorist organization. The international community is sympathetic in the aftermath of the attacks, and well-conducted diplomacy could build an international coalition that would make short work of rooting out and destroying the terrorist organization’s home network in Turkmenistan.</a:t>
            </a:r>
            <a:endParaRPr lang="en-GB" dirty="0"/>
          </a:p>
        </p:txBody>
      </p:sp>
      <p:sp>
        <p:nvSpPr>
          <p:cNvPr id="3" name="Rectangle 2"/>
          <p:cNvSpPr/>
          <p:nvPr/>
        </p:nvSpPr>
        <p:spPr>
          <a:xfrm>
            <a:off x="251520" y="1988840"/>
            <a:ext cx="4320480" cy="2308324"/>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In the eyes of your population, this is a clear and decisive action.</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You are striking while international support is at its peak, ensuring an abundance of allies and materiel aid.</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A terrorist organization cannot match the conventional military might of the </a:t>
            </a:r>
            <a:r>
              <a:rPr lang="en-US" sz="1600" dirty="0" smtClean="0">
                <a:solidFill>
                  <a:prstClr val="white">
                    <a:lumMod val="95000"/>
                  </a:prstClr>
                </a:solidFill>
                <a:latin typeface="Arial" panose="020B0604020202020204" pitchFamily="34" charset="0"/>
                <a:cs typeface="Arial" panose="020B0604020202020204" pitchFamily="34" charset="0"/>
              </a:rPr>
              <a:t>UK </a:t>
            </a:r>
            <a:r>
              <a:rPr lang="en-US" sz="1600" dirty="0">
                <a:solidFill>
                  <a:prstClr val="white">
                    <a:lumMod val="95000"/>
                  </a:prstClr>
                </a:solidFill>
                <a:latin typeface="Arial" panose="020B0604020202020204" pitchFamily="34" charset="0"/>
                <a:cs typeface="Arial" panose="020B0604020202020204" pitchFamily="34" charset="0"/>
              </a:rPr>
              <a:t>and will likely bear heavy costs in trying to combat you.</a:t>
            </a:r>
          </a:p>
        </p:txBody>
      </p:sp>
      <p:sp>
        <p:nvSpPr>
          <p:cNvPr id="4" name="Rectangle 3"/>
          <p:cNvSpPr/>
          <p:nvPr/>
        </p:nvSpPr>
        <p:spPr>
          <a:xfrm>
            <a:off x="4572000" y="1988840"/>
            <a:ext cx="4283968" cy="3539430"/>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Turkmenistan is unlikely to agree to a full invasion, and invading a country without permission is likely to foster opposition and reduce your international support.</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An invasion is extremely expensive.</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An invasion would likely result in a significant number of casualties, both among the combatants and among the Turkmen citizenry.</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cs typeface="Arial" panose="020B0604020202020204" pitchFamily="34" charset="0"/>
              </a:rPr>
              <a:t>An invasion could spark an insurgency, and counterinsurgency is extremely difficult to conduct effectively. </a:t>
            </a:r>
          </a:p>
        </p:txBody>
      </p:sp>
    </p:spTree>
    <p:extLst>
      <p:ext uri="{BB962C8B-B14F-4D97-AF65-F5344CB8AC3E}">
        <p14:creationId xmlns:p14="http://schemas.microsoft.com/office/powerpoint/2010/main" val="20048028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Launch a propaganda campaign in Turkmenistan to win the hearts and minds of the Turkmen population. Try to undercut recruitment efforts and undermine popular support for the organization in Turkmenistan. If the organization is unwelcome in its home country, it will be hamstrung in its efforts abroad</a:t>
            </a:r>
            <a:r>
              <a:rPr lang="en-GB" sz="1800" b="1" dirty="0" smtClean="0">
                <a:latin typeface="Arial"/>
                <a:cs typeface="+mj-cs"/>
              </a:rPr>
              <a:t>.</a:t>
            </a:r>
            <a:endParaRPr lang="en-GB" sz="1800" dirty="0"/>
          </a:p>
        </p:txBody>
      </p:sp>
      <p:sp>
        <p:nvSpPr>
          <p:cNvPr id="3" name="Rectangle 2"/>
          <p:cNvSpPr/>
          <p:nvPr/>
        </p:nvSpPr>
        <p:spPr>
          <a:xfrm>
            <a:off x="251520" y="1988840"/>
            <a:ext cx="4392488" cy="1738938"/>
          </a:xfrm>
          <a:prstGeom prst="rect">
            <a:avLst/>
          </a:prstGeom>
        </p:spPr>
        <p:txBody>
          <a:bodyPr wrap="square">
            <a:spAutoFit/>
          </a:bodyPr>
          <a:lstStyle/>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A propaganda campaign will not produce casualties.</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A propaganda campaign is less expensive than military operations.</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If effective, undermining popular support could seriously damage the terrorist organization’s operations and efficacy.</a:t>
            </a:r>
          </a:p>
          <a:p>
            <a:pPr marL="742950" lvl="1" indent="-285750">
              <a:buFont typeface="Wingdings" panose="05000000000000000000" pitchFamily="2" charset="2"/>
              <a:buChar char="Ø"/>
            </a:pPr>
            <a:endParaRPr lang="en-US" sz="16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1988840"/>
            <a:ext cx="4320480" cy="338554"/>
          </a:xfrm>
          <a:prstGeom prst="rect">
            <a:avLst/>
          </a:prstGeom>
        </p:spPr>
        <p:txBody>
          <a:bodyPr wrap="square">
            <a:spAutoFit/>
          </a:bodyPr>
          <a:lstStyle/>
          <a:p>
            <a:pPr marL="742950" lvl="1" indent="-285750">
              <a:buFont typeface="Wingdings" panose="05000000000000000000" pitchFamily="2" charset="2"/>
              <a:buChar char="Ø"/>
            </a:pPr>
            <a:endParaRPr lang="en-US" sz="160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571999" y="1988840"/>
            <a:ext cx="4320481" cy="3893374"/>
          </a:xfrm>
          <a:prstGeom prst="rect">
            <a:avLst/>
          </a:prstGeom>
        </p:spPr>
        <p:txBody>
          <a:bodyPr wrap="square">
            <a:spAutoFit/>
          </a:bodyPr>
          <a:lstStyle/>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You will be operating at a significant disadvantage. The terrorist organization will be operating its own propaganda campaign and will have a major leg up. The organization will share the same nationality, language, culture, and likely many of the same political goals as the population.</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An effective propaganda campaign is very difficult and could even backfire, if the terrorist organization casts you as a meddling, imperialist outside power trying to exert influence in Turkmenistan.</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An ineffective campaign will have done nothing at all to damage the organization, a </a:t>
            </a:r>
            <a:r>
              <a:rPr lang="en-US" sz="1300" dirty="0" smtClean="0">
                <a:solidFill>
                  <a:schemeClr val="accent3"/>
                </a:solidFill>
                <a:latin typeface="Arial" panose="020B0604020202020204" pitchFamily="34" charset="0"/>
                <a:cs typeface="Arial" panose="020B0604020202020204" pitchFamily="34" charset="0"/>
              </a:rPr>
              <a:t>partially-effective </a:t>
            </a:r>
            <a:r>
              <a:rPr lang="en-US" sz="1300" dirty="0">
                <a:solidFill>
                  <a:schemeClr val="accent3"/>
                </a:solidFill>
                <a:latin typeface="Arial" panose="020B0604020202020204" pitchFamily="34" charset="0"/>
                <a:cs typeface="Arial" panose="020B0604020202020204" pitchFamily="34" charset="0"/>
              </a:rPr>
              <a:t>campaign will allow the organization to continue to grow and expand, and even an effective campaign will allow the organization to continue to operate in its current form.</a:t>
            </a:r>
          </a:p>
        </p:txBody>
      </p:sp>
    </p:spTree>
    <p:extLst>
      <p:ext uri="{BB962C8B-B14F-4D97-AF65-F5344CB8AC3E}">
        <p14:creationId xmlns:p14="http://schemas.microsoft.com/office/powerpoint/2010/main" val="40460988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latin typeface="Arial"/>
                <a:cs typeface="+mj-cs"/>
              </a:rPr>
              <a:t>Offer economic incentives to and engage in diplomacy with Turkmenistan. Diplomacy and economic incentives might be able to turn Turkmenistan into a true ally in this conflict, and with Turkmen help it will be much easier to find and destroy the terrorist organization.</a:t>
            </a:r>
            <a:endParaRPr lang="en-GB" sz="1800" dirty="0"/>
          </a:p>
        </p:txBody>
      </p:sp>
      <p:sp>
        <p:nvSpPr>
          <p:cNvPr id="3" name="Rectangle 2"/>
          <p:cNvSpPr/>
          <p:nvPr/>
        </p:nvSpPr>
        <p:spPr>
          <a:xfrm>
            <a:off x="251520" y="1922977"/>
            <a:ext cx="4392488" cy="3754874"/>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Turkmenistan would be an extremely valuable ally in your efforts, and approaching them with carrots before turning to sticks could secure that alliance.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This option leaves the door open for military operations in the future.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This option will likely not cost you international support, as the international community will appreciate a measured, cautious response.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This is the option that is most likely to bring Turkmenistan to your side which, in addition to giving you tactical and material bonuses, will result in the loss of a safe haven for the organization you are fighting.</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Diplomacy is far less </a:t>
            </a:r>
            <a:r>
              <a:rPr lang="en-US" sz="1400" dirty="0" smtClean="0">
                <a:solidFill>
                  <a:schemeClr val="accent3"/>
                </a:solidFill>
                <a:latin typeface="Arial" panose="020B0604020202020204" pitchFamily="34" charset="0"/>
              </a:rPr>
              <a:t>costly, </a:t>
            </a:r>
            <a:r>
              <a:rPr lang="en-US" sz="1400" dirty="0">
                <a:solidFill>
                  <a:schemeClr val="accent3"/>
                </a:solidFill>
                <a:latin typeface="Arial" panose="020B0604020202020204" pitchFamily="34" charset="0"/>
              </a:rPr>
              <a:t>in both blood and </a:t>
            </a:r>
            <a:r>
              <a:rPr lang="en-US" sz="1400" dirty="0" smtClean="0">
                <a:solidFill>
                  <a:schemeClr val="accent3"/>
                </a:solidFill>
                <a:latin typeface="Arial" panose="020B0604020202020204" pitchFamily="34" charset="0"/>
              </a:rPr>
              <a:t>treasure, </a:t>
            </a:r>
            <a:r>
              <a:rPr lang="en-US" sz="1400" dirty="0">
                <a:solidFill>
                  <a:schemeClr val="accent3"/>
                </a:solidFill>
                <a:latin typeface="Arial" panose="020B0604020202020204" pitchFamily="34" charset="0"/>
              </a:rPr>
              <a:t>than military operations.</a:t>
            </a:r>
          </a:p>
        </p:txBody>
      </p:sp>
      <p:sp>
        <p:nvSpPr>
          <p:cNvPr id="4" name="Rectangle 3"/>
          <p:cNvSpPr/>
          <p:nvPr/>
        </p:nvSpPr>
        <p:spPr>
          <a:xfrm>
            <a:off x="4540417" y="1922977"/>
            <a:ext cx="4352063" cy="2677656"/>
          </a:xfrm>
          <a:prstGeom prst="rect">
            <a:avLst/>
          </a:prstGeom>
        </p:spPr>
        <p:txBody>
          <a:bodyPr wrap="square">
            <a:spAutoFit/>
          </a:bodyPr>
          <a:lstStyle/>
          <a:p>
            <a:pPr lvl="1"/>
            <a:endParaRPr lang="en-US" sz="1400" dirty="0">
              <a:solidFill>
                <a:schemeClr val="accent3"/>
              </a:solidFill>
              <a:latin typeface="Arial" panose="020B0604020202020204" pitchFamily="34" charset="0"/>
            </a:endParaRP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Taking this approach will delay any military operations against the terrorist organization, allowing them to regroup and prepare for your response.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Your population may well resent your choice to negotiate with the country harboring the organization that attacked your country, and may see your response as weak.</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rPr>
              <a:t>If Turkmenistan refuses to help you, you have wasted valuable time and resources.</a:t>
            </a:r>
          </a:p>
        </p:txBody>
      </p:sp>
    </p:spTree>
    <p:extLst>
      <p:ext uri="{BB962C8B-B14F-4D97-AF65-F5344CB8AC3E}">
        <p14:creationId xmlns:p14="http://schemas.microsoft.com/office/powerpoint/2010/main" val="1216092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b="1" dirty="0"/>
              <a:t>Launch drone strikes against known terrorist targets in Turkmenistan. Take out the enemy without sending a single troop.</a:t>
            </a:r>
            <a:endParaRPr lang="en-GB" dirty="0"/>
          </a:p>
        </p:txBody>
      </p:sp>
      <p:sp>
        <p:nvSpPr>
          <p:cNvPr id="3" name="Rectangle 2"/>
          <p:cNvSpPr/>
          <p:nvPr/>
        </p:nvSpPr>
        <p:spPr>
          <a:xfrm>
            <a:off x="179512" y="1988840"/>
            <a:ext cx="4392488" cy="2800767"/>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Drone strikes do not require putting your soldiers in harm’s way.</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Drone strikes can successfully target the key individuals in the terrorist organization without the tactical complications associated with a ground invasion.</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Drone strikes are seen by some as less of a violation of sovereignty than an invasion or covert operations might be.</a:t>
            </a:r>
          </a:p>
        </p:txBody>
      </p:sp>
      <p:sp>
        <p:nvSpPr>
          <p:cNvPr id="4" name="Rectangle 3"/>
          <p:cNvSpPr/>
          <p:nvPr/>
        </p:nvSpPr>
        <p:spPr>
          <a:xfrm>
            <a:off x="4572000" y="1958723"/>
            <a:ext cx="4283968" cy="3539430"/>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While drone strikes may be less costly than a ground invasion, it is still an expensive endeavor.</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Drone strikes will almost certainly result in substantial civilian casualties.</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Civilian casualties will turn the Turkmen citizenry against you, and will aid the terrorist organization’s recruitment efforts.</a:t>
            </a:r>
          </a:p>
          <a:p>
            <a:pPr marL="742950" lvl="1" indent="-285750">
              <a:buFont typeface="Wingdings" panose="05000000000000000000" pitchFamily="2" charset="2"/>
              <a:buChar char="Ø"/>
            </a:pPr>
            <a:r>
              <a:rPr lang="en-US" sz="1600" dirty="0">
                <a:solidFill>
                  <a:prstClr val="white">
                    <a:lumMod val="95000"/>
                  </a:prstClr>
                </a:solidFill>
                <a:latin typeface="Arial" panose="020B0604020202020204" pitchFamily="34" charset="0"/>
              </a:rPr>
              <a:t>While seen by some as less of a sovereignty violation, Turkmenistan will still strongly object to any drone strikes on its  territory.</a:t>
            </a:r>
          </a:p>
        </p:txBody>
      </p:sp>
    </p:spTree>
    <p:extLst>
      <p:ext uri="{BB962C8B-B14F-4D97-AF65-F5344CB8AC3E}">
        <p14:creationId xmlns:p14="http://schemas.microsoft.com/office/powerpoint/2010/main" val="21687862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79512" y="1268760"/>
            <a:ext cx="4392488" cy="5693866"/>
          </a:xfrm>
          <a:prstGeom prst="rect">
            <a:avLst/>
          </a:prstGeom>
        </p:spPr>
        <p:txBody>
          <a:bodyPr wrap="square">
            <a:spAutoFit/>
          </a:bodyPr>
          <a:lstStyle/>
          <a:p>
            <a:pPr marL="285750" lvl="0" indent="-285750">
              <a:buFont typeface="Wingdings" panose="05000000000000000000" pitchFamily="2" charset="2"/>
              <a:buChar char="Ø"/>
            </a:pPr>
            <a:r>
              <a:rPr lang="en-US" sz="1400" dirty="0">
                <a:solidFill>
                  <a:prstClr val="white">
                    <a:lumMod val="95000"/>
                  </a:prstClr>
                </a:solidFill>
                <a:latin typeface="Arial"/>
              </a:rPr>
              <a:t>Imagine you are an aide working for a </a:t>
            </a:r>
            <a:r>
              <a:rPr lang="en-US" sz="1400" dirty="0" smtClean="0">
                <a:solidFill>
                  <a:prstClr val="white">
                    <a:lumMod val="95000"/>
                  </a:prstClr>
                </a:solidFill>
                <a:latin typeface="Arial"/>
              </a:rPr>
              <a:t>US </a:t>
            </a:r>
            <a:r>
              <a:rPr lang="en-US" sz="1400" dirty="0" smtClean="0">
                <a:solidFill>
                  <a:prstClr val="white">
                    <a:lumMod val="95000"/>
                  </a:prstClr>
                </a:solidFill>
                <a:latin typeface="Arial"/>
              </a:rPr>
              <a:t>senator. </a:t>
            </a:r>
            <a:r>
              <a:rPr lang="en-US" sz="1400" dirty="0">
                <a:solidFill>
                  <a:prstClr val="white">
                    <a:lumMod val="95000"/>
                  </a:prstClr>
                </a:solidFill>
                <a:latin typeface="Arial"/>
              </a:rPr>
              <a:t>Your </a:t>
            </a:r>
            <a:r>
              <a:rPr lang="en-US" sz="1400" dirty="0" smtClean="0">
                <a:solidFill>
                  <a:prstClr val="white">
                    <a:lumMod val="95000"/>
                  </a:prstClr>
                </a:solidFill>
                <a:latin typeface="Arial"/>
              </a:rPr>
              <a:t>senator </a:t>
            </a:r>
            <a:r>
              <a:rPr lang="en-US" sz="1400" dirty="0">
                <a:solidFill>
                  <a:prstClr val="white">
                    <a:lumMod val="95000"/>
                  </a:prstClr>
                </a:solidFill>
                <a:latin typeface="Arial"/>
              </a:rPr>
              <a:t>cares deeply about international relations, and supports a thaw of </a:t>
            </a:r>
            <a:r>
              <a:rPr lang="en-US" sz="1400" dirty="0" smtClean="0">
                <a:solidFill>
                  <a:prstClr val="white">
                    <a:lumMod val="95000"/>
                  </a:prstClr>
                </a:solidFill>
                <a:latin typeface="Arial"/>
              </a:rPr>
              <a:t>US </a:t>
            </a:r>
            <a:r>
              <a:rPr lang="en-US" sz="1400" dirty="0">
                <a:solidFill>
                  <a:prstClr val="white">
                    <a:lumMod val="95000"/>
                  </a:prstClr>
                </a:solidFill>
                <a:latin typeface="Arial"/>
              </a:rPr>
              <a:t>relations with North Korea. She has decided to make such a thaw a central piece of her agenda, but does not want to publicly announce it yet. She has tasked you with building a political climate that might be amenable to improved relations with North Korea, but has forbidden you from publicly stating her goal. What do you do?</a:t>
            </a:r>
            <a:endParaRPr lang="en-US" sz="1400" i="1" dirty="0">
              <a:solidFill>
                <a:prstClr val="white">
                  <a:lumMod val="95000"/>
                </a:prstClr>
              </a:solidFill>
              <a:latin typeface="Arial"/>
            </a:endParaRPr>
          </a:p>
          <a:p>
            <a:pPr marL="171450" lvl="0" indent="-171450">
              <a:buFont typeface="Wingdings" panose="05000000000000000000" pitchFamily="2" charset="2"/>
              <a:buChar char="v"/>
            </a:pPr>
            <a:endParaRPr lang="en-US" sz="1400" dirty="0">
              <a:solidFill>
                <a:prstClr val="white">
                  <a:lumMod val="95000"/>
                </a:prstClr>
              </a:solidFill>
              <a:latin typeface="Arial"/>
            </a:endParaRPr>
          </a:p>
          <a:p>
            <a:pPr marL="285750" lvl="0" indent="-285750">
              <a:buFont typeface="Wingdings" panose="05000000000000000000" pitchFamily="2" charset="2"/>
              <a:buChar char="Ø"/>
            </a:pPr>
            <a:r>
              <a:rPr lang="en-US" sz="1400" b="1" dirty="0">
                <a:solidFill>
                  <a:prstClr val="white">
                    <a:lumMod val="95000"/>
                  </a:prstClr>
                </a:solidFill>
                <a:latin typeface="Arial"/>
              </a:rPr>
              <a:t>Background information:</a:t>
            </a:r>
          </a:p>
          <a:p>
            <a:pPr marL="742950" lvl="1" indent="-285750">
              <a:buFont typeface="Wingdings" panose="05000000000000000000" pitchFamily="2" charset="2"/>
              <a:buChar char="Ø"/>
            </a:pPr>
            <a:r>
              <a:rPr lang="en-US" sz="1400" dirty="0">
                <a:solidFill>
                  <a:prstClr val="white">
                    <a:lumMod val="95000"/>
                  </a:prstClr>
                </a:solidFill>
                <a:latin typeface="Arial"/>
              </a:rPr>
              <a:t>The United States and North Korea have a tense relationship that dates back more than half a century to the Korean War.</a:t>
            </a:r>
          </a:p>
          <a:p>
            <a:pPr marL="742950" lvl="1" indent="-285750">
              <a:buFont typeface="Wingdings" panose="05000000000000000000" pitchFamily="2" charset="2"/>
              <a:buChar char="Ø"/>
            </a:pPr>
            <a:r>
              <a:rPr lang="en-US" sz="1400" dirty="0">
                <a:solidFill>
                  <a:prstClr val="white">
                    <a:lumMod val="95000"/>
                  </a:prstClr>
                </a:solidFill>
                <a:latin typeface="Arial"/>
              </a:rPr>
              <a:t>Relations have worsened in recent years under North Korea’s Kim Jong-Il and Kim Jong-Un; tensions have centered largely around North Korea’s nuclear program.</a:t>
            </a:r>
          </a:p>
          <a:p>
            <a:pPr marL="742950" lvl="1" indent="-285750">
              <a:buFont typeface="Wingdings" panose="05000000000000000000" pitchFamily="2" charset="2"/>
              <a:buChar char="Ø"/>
            </a:pPr>
            <a:r>
              <a:rPr lang="en-US" sz="1400" dirty="0">
                <a:solidFill>
                  <a:prstClr val="white">
                    <a:lumMod val="95000"/>
                  </a:prstClr>
                </a:solidFill>
                <a:latin typeface="Arial"/>
              </a:rPr>
              <a:t>The American public is openly hostile to North Korea. President George W. Bush named North as part of an </a:t>
            </a:r>
            <a:r>
              <a:rPr lang="en-US" sz="1400" dirty="0" smtClean="0">
                <a:solidFill>
                  <a:prstClr val="white">
                    <a:lumMod val="95000"/>
                  </a:prstClr>
                </a:solidFill>
                <a:latin typeface="Arial"/>
              </a:rPr>
              <a:t>‘axis </a:t>
            </a:r>
            <a:r>
              <a:rPr lang="en-US" sz="1400" dirty="0">
                <a:solidFill>
                  <a:prstClr val="white">
                    <a:lumMod val="95000"/>
                  </a:prstClr>
                </a:solidFill>
                <a:latin typeface="Arial"/>
              </a:rPr>
              <a:t>of </a:t>
            </a:r>
            <a:r>
              <a:rPr lang="en-US" sz="1400" dirty="0" smtClean="0">
                <a:solidFill>
                  <a:prstClr val="white">
                    <a:lumMod val="95000"/>
                  </a:prstClr>
                </a:solidFill>
                <a:latin typeface="Arial"/>
              </a:rPr>
              <a:t>evil’, </a:t>
            </a:r>
            <a:r>
              <a:rPr lang="en-US" sz="1400" dirty="0">
                <a:solidFill>
                  <a:prstClr val="white">
                    <a:lumMod val="95000"/>
                  </a:prstClr>
                </a:solidFill>
                <a:latin typeface="Arial"/>
              </a:rPr>
              <a:t>alongside Iran and Iraq. Improving relations with North Korea is not a popular idea among </a:t>
            </a:r>
            <a:r>
              <a:rPr lang="en-US" sz="1400" dirty="0" smtClean="0">
                <a:solidFill>
                  <a:prstClr val="white">
                    <a:lumMod val="95000"/>
                  </a:prstClr>
                </a:solidFill>
                <a:latin typeface="Arial"/>
              </a:rPr>
              <a:t>US </a:t>
            </a:r>
            <a:r>
              <a:rPr lang="en-US" sz="1400" dirty="0">
                <a:solidFill>
                  <a:prstClr val="white">
                    <a:lumMod val="95000"/>
                  </a:prstClr>
                </a:solidFill>
                <a:latin typeface="Arial"/>
              </a:rPr>
              <a:t>policymakers</a:t>
            </a:r>
            <a:r>
              <a:rPr lang="en-US" sz="1400" dirty="0" smtClean="0">
                <a:solidFill>
                  <a:prstClr val="white">
                    <a:lumMod val="95000"/>
                  </a:prstClr>
                </a:solidFill>
                <a:latin typeface="Arial"/>
              </a:rPr>
              <a:t>.</a:t>
            </a:r>
          </a:p>
          <a:p>
            <a:pPr marL="742950" lvl="1" indent="-285750">
              <a:buFont typeface="Wingdings" panose="05000000000000000000" pitchFamily="2" charset="2"/>
              <a:buChar char="Ø"/>
            </a:pPr>
            <a:r>
              <a:rPr lang="en-US" sz="1400" dirty="0" smtClean="0">
                <a:solidFill>
                  <a:prstClr val="white">
                    <a:lumMod val="95000"/>
                  </a:prstClr>
                </a:solidFill>
                <a:latin typeface="Arial"/>
              </a:rPr>
              <a:t>What do you </a:t>
            </a:r>
            <a:r>
              <a:rPr lang="en-US" sz="1400" dirty="0" smtClean="0">
                <a:solidFill>
                  <a:prstClr val="white">
                    <a:lumMod val="95000"/>
                  </a:prstClr>
                </a:solidFill>
                <a:latin typeface="Arial"/>
              </a:rPr>
              <a:t>do?</a:t>
            </a:r>
            <a:endParaRPr lang="en-US" sz="1400" dirty="0">
              <a:solidFill>
                <a:prstClr val="white">
                  <a:lumMod val="95000"/>
                </a:prstClr>
              </a:solidFill>
              <a:latin typeface="Arial"/>
            </a:endParaRPr>
          </a:p>
        </p:txBody>
      </p:sp>
      <p:sp>
        <p:nvSpPr>
          <p:cNvPr id="4" name="Rectangle 3"/>
          <p:cNvSpPr/>
          <p:nvPr/>
        </p:nvSpPr>
        <p:spPr>
          <a:xfrm>
            <a:off x="4572000" y="1274512"/>
            <a:ext cx="4355976" cy="5247590"/>
          </a:xfrm>
          <a:prstGeom prst="rect">
            <a:avLst/>
          </a:prstGeom>
        </p:spPr>
        <p:txBody>
          <a:bodyPr wrap="square">
            <a:spAutoFit/>
          </a:bodyPr>
          <a:lstStyle/>
          <a:p>
            <a:pPr marL="171450" lvl="0" indent="-171450">
              <a:buFont typeface="Wingdings" panose="05000000000000000000" pitchFamily="2" charset="2"/>
              <a:buChar char="Ø"/>
            </a:pPr>
            <a:r>
              <a:rPr lang="en-US" sz="1200" dirty="0">
                <a:solidFill>
                  <a:prstClr val="white">
                    <a:lumMod val="95000"/>
                  </a:prstClr>
                </a:solidFill>
                <a:latin typeface="Arial"/>
                <a:hlinkClick r:id="rId2" action="ppaction://hlinksldjump"/>
              </a:rPr>
              <a:t>Raise the idea subtly with various contacts </a:t>
            </a:r>
            <a:r>
              <a:rPr lang="en-US" sz="1200" dirty="0">
                <a:solidFill>
                  <a:prstClr val="white">
                    <a:lumMod val="95000"/>
                  </a:prstClr>
                </a:solidFill>
                <a:latin typeface="Arial"/>
              </a:rPr>
              <a:t>in the </a:t>
            </a:r>
            <a:r>
              <a:rPr lang="en-US" sz="1200" dirty="0" smtClean="0">
                <a:solidFill>
                  <a:prstClr val="white"/>
                </a:solidFill>
                <a:latin typeface="Arial"/>
              </a:rPr>
              <a:t>US </a:t>
            </a:r>
            <a:r>
              <a:rPr lang="en-US" sz="1200" dirty="0">
                <a:solidFill>
                  <a:prstClr val="white"/>
                </a:solidFill>
                <a:latin typeface="Arial"/>
              </a:rPr>
              <a:t>foreign policy bureaucracy. If you can convince them and gain some allies, they can raise the issue in foreign policy discussions with bigger players. The idea may not gain popularity quickly, if at all, but at least policymakers will have broached the subject at a high level, opening the gate for your </a:t>
            </a:r>
            <a:r>
              <a:rPr lang="en-US" sz="1200" dirty="0" smtClean="0">
                <a:solidFill>
                  <a:prstClr val="white"/>
                </a:solidFill>
                <a:latin typeface="Arial"/>
              </a:rPr>
              <a:t>senator </a:t>
            </a:r>
            <a:r>
              <a:rPr lang="en-US" sz="1200" dirty="0">
                <a:solidFill>
                  <a:prstClr val="white"/>
                </a:solidFill>
                <a:latin typeface="Arial"/>
              </a:rPr>
              <a:t>to take further steps.</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3" action="ppaction://hlinksldjump"/>
              </a:rPr>
              <a:t>Attempt to improve </a:t>
            </a:r>
            <a:r>
              <a:rPr lang="en-US" sz="1200" dirty="0" smtClean="0">
                <a:solidFill>
                  <a:prstClr val="white">
                    <a:lumMod val="95000"/>
                  </a:prstClr>
                </a:solidFill>
                <a:latin typeface="Arial"/>
                <a:hlinkClick r:id="rId3" action="ppaction://hlinksldjump"/>
              </a:rPr>
              <a:t>US </a:t>
            </a:r>
            <a:r>
              <a:rPr lang="en-US" sz="1200" dirty="0">
                <a:solidFill>
                  <a:prstClr val="white">
                    <a:lumMod val="95000"/>
                  </a:prstClr>
                </a:solidFill>
                <a:latin typeface="Arial"/>
                <a:hlinkClick r:id="rId3" action="ppaction://hlinksldjump"/>
              </a:rPr>
              <a:t>public opinion </a:t>
            </a:r>
            <a:r>
              <a:rPr lang="en-US" sz="1200" dirty="0">
                <a:solidFill>
                  <a:prstClr val="white">
                    <a:lumMod val="95000"/>
                  </a:prstClr>
                </a:solidFill>
                <a:latin typeface="Arial"/>
              </a:rPr>
              <a:t>toward North Korea. Reach out to your </a:t>
            </a:r>
            <a:r>
              <a:rPr lang="en-US" sz="1200" dirty="0" smtClean="0">
                <a:solidFill>
                  <a:prstClr val="white">
                    <a:lumMod val="95000"/>
                  </a:prstClr>
                </a:solidFill>
                <a:latin typeface="Arial"/>
              </a:rPr>
              <a:t>senator’s </a:t>
            </a:r>
            <a:r>
              <a:rPr lang="en-US" sz="1200" dirty="0">
                <a:solidFill>
                  <a:prstClr val="white">
                    <a:lumMod val="95000"/>
                  </a:prstClr>
                </a:solidFill>
                <a:latin typeface="Arial"/>
              </a:rPr>
              <a:t>constituents and subtly discuss the benefits of a thaw with North Korea. Broach the subject with influential figures. If you can convince them, they might convince others in turn and slowly increase popularity for your </a:t>
            </a:r>
            <a:r>
              <a:rPr lang="en-US" sz="1200" dirty="0" smtClean="0">
                <a:solidFill>
                  <a:prstClr val="white">
                    <a:lumMod val="95000"/>
                  </a:prstClr>
                </a:solidFill>
                <a:latin typeface="Arial"/>
              </a:rPr>
              <a:t>senator’s </a:t>
            </a:r>
            <a:r>
              <a:rPr lang="en-US" sz="1200" dirty="0">
                <a:solidFill>
                  <a:prstClr val="white">
                    <a:lumMod val="95000"/>
                  </a:prstClr>
                </a:solidFill>
                <a:latin typeface="Arial"/>
              </a:rPr>
              <a:t>idea. Various propaganda tactics might be helpful.</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4" action="ppaction://hlinksldjump"/>
              </a:rPr>
              <a:t>Use the news media </a:t>
            </a:r>
            <a:r>
              <a:rPr lang="en-US" sz="1200" dirty="0">
                <a:solidFill>
                  <a:prstClr val="white">
                    <a:lumMod val="95000"/>
                  </a:prstClr>
                </a:solidFill>
                <a:latin typeface="Arial"/>
              </a:rPr>
              <a:t>to influence both the populace and policymakers. Leak some choice pro-North Korea quotations for journalists to use. Schedule news interviews with major networks and discuss North Korea in more positive terms. Perhaps gently touch on the idea of a thaw in both the print media and on television.</a:t>
            </a:r>
          </a:p>
          <a:p>
            <a:pPr marL="171450" lvl="0" indent="-171450">
              <a:buFont typeface="Wingdings" panose="05000000000000000000" pitchFamily="2" charset="2"/>
              <a:buChar char="Ø"/>
            </a:pPr>
            <a:endParaRPr lang="en-US" sz="1200" dirty="0">
              <a:solidFill>
                <a:prstClr val="white">
                  <a:lumMod val="95000"/>
                </a:prstClr>
              </a:solidFill>
              <a:latin typeface="Arial"/>
            </a:endParaRPr>
          </a:p>
          <a:p>
            <a:pPr marL="171450" lvl="0" indent="-171450">
              <a:buFont typeface="Wingdings" panose="05000000000000000000" pitchFamily="2" charset="2"/>
              <a:buChar char="Ø"/>
            </a:pPr>
            <a:r>
              <a:rPr lang="en-US" sz="1200" dirty="0">
                <a:solidFill>
                  <a:prstClr val="white">
                    <a:lumMod val="95000"/>
                  </a:prstClr>
                </a:solidFill>
                <a:latin typeface="Arial"/>
                <a:hlinkClick r:id="rId5" action="ppaction://hlinksldjump"/>
              </a:rPr>
              <a:t>Reach out to an interest group </a:t>
            </a:r>
            <a:r>
              <a:rPr lang="en-US" sz="1200" dirty="0">
                <a:solidFill>
                  <a:prstClr val="white">
                    <a:lumMod val="95000"/>
                  </a:prstClr>
                </a:solidFill>
                <a:latin typeface="Arial"/>
              </a:rPr>
              <a:t>(or several) and try to leverage its influence. Interest groups that advocate for peace, nuclear cooperation, Asian-American influence, and human rights may all be possible allies.</a:t>
            </a:r>
          </a:p>
          <a:p>
            <a:pPr marL="171450" lvl="0" indent="-171450">
              <a:buFont typeface="Wingdings" panose="05000000000000000000" pitchFamily="2" charset="2"/>
              <a:buChar char="v"/>
            </a:pPr>
            <a:endParaRPr lang="en-US" sz="1100" dirty="0">
              <a:solidFill>
                <a:prstClr val="white">
                  <a:lumMod val="95000"/>
                </a:prstClr>
              </a:solidFill>
              <a:latin typeface="Arial"/>
            </a:endParaRPr>
          </a:p>
        </p:txBody>
      </p:sp>
    </p:spTree>
    <p:extLst>
      <p:ext uri="{BB962C8B-B14F-4D97-AF65-F5344CB8AC3E}">
        <p14:creationId xmlns:p14="http://schemas.microsoft.com/office/powerpoint/2010/main" val="134556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latin typeface="Arial"/>
                <a:cs typeface="+mj-cs"/>
              </a:rPr>
              <a:t>Raise the idea subtly with various contacts in the </a:t>
            </a:r>
            <a:r>
              <a:rPr lang="en-US" sz="1600" b="1" dirty="0" smtClean="0">
                <a:latin typeface="Arial"/>
                <a:cs typeface="+mj-cs"/>
              </a:rPr>
              <a:t>US </a:t>
            </a:r>
            <a:r>
              <a:rPr lang="en-US" sz="1600" b="1" dirty="0">
                <a:latin typeface="Arial"/>
                <a:cs typeface="+mj-cs"/>
              </a:rPr>
              <a:t>foreign policy bureaucracy. If you can convince them and gain some allies, they can raise the issue in foreign policy discussions with bigger players. The idea may not gain popularity quickly, if at all, but at least policymakers will have broached the subject at a high level, opening the gate for your </a:t>
            </a:r>
            <a:r>
              <a:rPr lang="en-US" sz="1600" b="1" dirty="0" smtClean="0">
                <a:latin typeface="Arial"/>
                <a:cs typeface="+mj-cs"/>
              </a:rPr>
              <a:t>senator </a:t>
            </a:r>
            <a:r>
              <a:rPr lang="en-US" sz="1600" b="1" dirty="0">
                <a:latin typeface="Arial"/>
                <a:cs typeface="+mj-cs"/>
              </a:rPr>
              <a:t>to take further steps.</a:t>
            </a:r>
            <a:endParaRPr lang="en-GB" sz="1600" dirty="0"/>
          </a:p>
        </p:txBody>
      </p:sp>
      <p:sp>
        <p:nvSpPr>
          <p:cNvPr id="3" name="Rectangle 2"/>
          <p:cNvSpPr/>
          <p:nvPr/>
        </p:nvSpPr>
        <p:spPr>
          <a:xfrm>
            <a:off x="251520" y="1988840"/>
            <a:ext cx="4392488" cy="3539430"/>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a:rPr>
              <a:t>Raising the issue within the bureaucracy provides a direct path to foreign policy elites if the idea is popular.</a:t>
            </a:r>
          </a:p>
          <a:p>
            <a:pPr marL="742950" lvl="1" indent="-285750">
              <a:buFont typeface="Wingdings" panose="05000000000000000000" pitchFamily="2" charset="2"/>
              <a:buChar char="Ø"/>
            </a:pPr>
            <a:r>
              <a:rPr lang="en-US" sz="1600" dirty="0">
                <a:solidFill>
                  <a:prstClr val="white">
                    <a:lumMod val="95000"/>
                  </a:prstClr>
                </a:solidFill>
                <a:latin typeface="Arial"/>
              </a:rPr>
              <a:t>The idea will be kept quiet and out of the spotlight until your </a:t>
            </a:r>
            <a:r>
              <a:rPr lang="en-US" sz="1600" dirty="0" smtClean="0">
                <a:solidFill>
                  <a:prstClr val="white">
                    <a:lumMod val="95000"/>
                  </a:prstClr>
                </a:solidFill>
                <a:latin typeface="Arial"/>
              </a:rPr>
              <a:t>senator </a:t>
            </a:r>
            <a:r>
              <a:rPr lang="en-US" sz="1600" dirty="0">
                <a:solidFill>
                  <a:prstClr val="white">
                    <a:lumMod val="95000"/>
                  </a:prstClr>
                </a:solidFill>
                <a:latin typeface="Arial"/>
              </a:rPr>
              <a:t>is ready.</a:t>
            </a:r>
          </a:p>
          <a:p>
            <a:pPr marL="742950" lvl="1" indent="-285750">
              <a:buFont typeface="Wingdings" panose="05000000000000000000" pitchFamily="2" charset="2"/>
              <a:buChar char="Ø"/>
            </a:pPr>
            <a:r>
              <a:rPr lang="en-US" sz="1600" dirty="0">
                <a:solidFill>
                  <a:prstClr val="white">
                    <a:lumMod val="95000"/>
                  </a:prstClr>
                </a:solidFill>
                <a:latin typeface="Arial"/>
              </a:rPr>
              <a:t>Even if the idea is not immediately popular, you will have set the scene for your </a:t>
            </a:r>
            <a:r>
              <a:rPr lang="en-US" sz="1600" dirty="0" smtClean="0">
                <a:solidFill>
                  <a:prstClr val="white">
                    <a:lumMod val="95000"/>
                  </a:prstClr>
                </a:solidFill>
                <a:latin typeface="Arial"/>
              </a:rPr>
              <a:t>senator </a:t>
            </a:r>
            <a:r>
              <a:rPr lang="en-US" sz="1600" dirty="0">
                <a:solidFill>
                  <a:prstClr val="white">
                    <a:lumMod val="95000"/>
                  </a:prstClr>
                </a:solidFill>
                <a:latin typeface="Arial"/>
              </a:rPr>
              <a:t>to make a more concerted push on behalf of a thaw later.</a:t>
            </a:r>
          </a:p>
          <a:p>
            <a:pPr marL="742950" lvl="1" indent="-285750">
              <a:buFont typeface="Wingdings" panose="05000000000000000000" pitchFamily="2" charset="2"/>
              <a:buChar char="Ø"/>
            </a:pPr>
            <a:r>
              <a:rPr lang="en-US" sz="1600" dirty="0">
                <a:solidFill>
                  <a:prstClr val="white">
                    <a:lumMod val="95000"/>
                  </a:prstClr>
                </a:solidFill>
                <a:latin typeface="Arial"/>
              </a:rPr>
              <a:t>If the idea is firmly shut down, your </a:t>
            </a:r>
            <a:r>
              <a:rPr lang="en-US" sz="1600" dirty="0" smtClean="0">
                <a:solidFill>
                  <a:prstClr val="white">
                    <a:lumMod val="95000"/>
                  </a:prstClr>
                </a:solidFill>
                <a:latin typeface="Arial"/>
              </a:rPr>
              <a:t>senator </a:t>
            </a:r>
            <a:r>
              <a:rPr lang="en-US" sz="1600" dirty="0">
                <a:solidFill>
                  <a:prstClr val="white">
                    <a:lumMod val="95000"/>
                  </a:prstClr>
                </a:solidFill>
                <a:latin typeface="Arial"/>
              </a:rPr>
              <a:t>will not lose face publicly.</a:t>
            </a:r>
          </a:p>
        </p:txBody>
      </p:sp>
      <p:sp>
        <p:nvSpPr>
          <p:cNvPr id="4" name="Rectangle 3"/>
          <p:cNvSpPr/>
          <p:nvPr/>
        </p:nvSpPr>
        <p:spPr>
          <a:xfrm>
            <a:off x="4499992" y="1988840"/>
            <a:ext cx="4355976" cy="3293209"/>
          </a:xfrm>
          <a:prstGeom prst="rect">
            <a:avLst/>
          </a:prstGeom>
        </p:spPr>
        <p:txBody>
          <a:bodyPr wrap="square">
            <a:spAutoFit/>
          </a:bodyPr>
          <a:lstStyle/>
          <a:p>
            <a:pPr marL="742950" lvl="1" indent="-285750">
              <a:buFont typeface="Wingdings" panose="05000000000000000000" pitchFamily="2" charset="2"/>
              <a:buChar char="Ø"/>
            </a:pPr>
            <a:r>
              <a:rPr lang="en-US" sz="1600" dirty="0">
                <a:solidFill>
                  <a:prstClr val="white">
                    <a:lumMod val="95000"/>
                  </a:prstClr>
                </a:solidFill>
                <a:latin typeface="Arial"/>
              </a:rPr>
              <a:t>Many contacts you raise it with will likely remain unconvinced, and may be unwilling to take the idea any further, meaning it may die before it gets off its feet.</a:t>
            </a:r>
          </a:p>
          <a:p>
            <a:pPr marL="742950" lvl="1" indent="-285750">
              <a:buFont typeface="Wingdings" panose="05000000000000000000" pitchFamily="2" charset="2"/>
              <a:buChar char="Ø"/>
            </a:pPr>
            <a:r>
              <a:rPr lang="en-US" sz="1600" dirty="0">
                <a:solidFill>
                  <a:prstClr val="white">
                    <a:lumMod val="95000"/>
                  </a:prstClr>
                </a:solidFill>
                <a:latin typeface="Arial"/>
              </a:rPr>
              <a:t>Even if it gets out of the early stages, ideas can die quickly in the maze of government bureaucracy, and the idea may fizzle out long before it reaches any influential decision makers.</a:t>
            </a:r>
          </a:p>
          <a:p>
            <a:pPr marL="742950" lvl="1" indent="-285750">
              <a:buFont typeface="Wingdings" panose="05000000000000000000" pitchFamily="2" charset="2"/>
              <a:buChar char="Ø"/>
            </a:pPr>
            <a:r>
              <a:rPr lang="en-US" sz="1600" dirty="0">
                <a:solidFill>
                  <a:prstClr val="white">
                    <a:lumMod val="95000"/>
                  </a:prstClr>
                </a:solidFill>
                <a:latin typeface="Arial"/>
              </a:rPr>
              <a:t>Public opinion will remain solidly anti-North Korea.</a:t>
            </a:r>
          </a:p>
        </p:txBody>
      </p:sp>
    </p:spTree>
    <p:extLst>
      <p:ext uri="{BB962C8B-B14F-4D97-AF65-F5344CB8AC3E}">
        <p14:creationId xmlns:p14="http://schemas.microsoft.com/office/powerpoint/2010/main" val="2118770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0">
      <a:dk1>
        <a:srgbClr val="0E5889"/>
      </a:dk1>
      <a:lt1>
        <a:srgbClr val="0E5889"/>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196</TotalTime>
  <Words>2747</Words>
  <Application>Microsoft Office PowerPoint</Application>
  <PresentationFormat>On-screen Show (4:3)</PresentationFormat>
  <Paragraphs>108</Paragraphs>
  <Slides>12</Slides>
  <Notes>1</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PowerPoint Presentation</vt:lpstr>
      <vt:lpstr>Launch covert operations in Turkmenistan. A full invasion would be too egregious of a violation of Turkmen sovereignty, and special forces will be more effective at finding and destroying terrorist cells than an invasion force would be.</vt:lpstr>
      <vt:lpstr>Invade Turkmenistan to find and combat the terrorist organization. The international community is sympathetic in the aftermath of the attacks, and well-conducted diplomacy could build an international coalition that would make short work of rooting out and destroying the terrorist organization’s home network in Turkmenistan.</vt:lpstr>
      <vt:lpstr>Launch a propaganda campaign in Turkmenistan to win the hearts and minds of the Turkmen population. Try to undercut recruitment efforts and undermine popular support for the organization in Turkmenistan. If the organization is unwelcome in its home country, it will be hamstrung in its efforts abroad.</vt:lpstr>
      <vt:lpstr>Offer economic incentives to and engage in diplomacy with Turkmenistan. Diplomacy and economic incentives might be able to turn Turkmenistan into a true ally in this conflict, and with Turkmen help it will be much easier to find and destroy the terrorist organization.</vt:lpstr>
      <vt:lpstr>Launch drone strikes against known terrorist targets in Turkmenistan. Take out the enemy without sending a single troop.</vt:lpstr>
      <vt:lpstr>PowerPoint Presentation</vt:lpstr>
      <vt:lpstr>Raise the idea subtly with various contacts in the US foreign policy bureaucracy. If you can convince them and gain some allies, they can raise the issue in foreign policy discussions with bigger players. The idea may not gain popularity quickly, if at all, but at least policymakers will have broached the subject at a high level, opening the gate for your senator to take further steps.</vt:lpstr>
      <vt:lpstr>Attempt to improve US public opinion toward North Korea. Reach out to your senator’s constituents and subtly discuss the benefits of a thaw with North Korea. Broach the subject with influential figures. If you can convince them, they might convince others in turn and slowly increase popularity for your senator’s idea. Various propaganda tactics might be helpful.</vt:lpstr>
      <vt:lpstr>Use the news media to influence both the populace and policymakers. Leak some choice pro-North Korea quotations for journalists to use. Schedule news interviews with major networks and discuss North Korea in more positive terms. Perhaps gently touch on the idea of a thaw in both the print media and on television.</vt:lpstr>
      <vt:lpstr>Reach out to an interest group (or several) and try to leverage its influence. Interest groups that advocate for peace, nuclear cooperation, Asian-American influence, and human rights may all be possible allies</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24</cp:revision>
  <dcterms:created xsi:type="dcterms:W3CDTF">2015-02-02T15:42:32Z</dcterms:created>
  <dcterms:modified xsi:type="dcterms:W3CDTF">2015-02-09T10:36:59Z</dcterms:modified>
</cp:coreProperties>
</file>