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handoutMasterIdLst>
    <p:handoutMasterId r:id="rId15"/>
  </p:handoutMasterIdLst>
  <p:sldIdLst>
    <p:sldId id="256" r:id="rId3"/>
    <p:sldId id="257" r:id="rId4"/>
    <p:sldId id="260" r:id="rId5"/>
    <p:sldId id="261" r:id="rId6"/>
    <p:sldId id="258" r:id="rId7"/>
    <p:sldId id="259"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EB959"/>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2244" y="-55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7" d="100"/>
          <a:sy n="87" d="100"/>
        </p:scale>
        <p:origin x="-894"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9182AEF-8761-4CFA-9E4F-191068B932A0}" type="datetimeFigureOut">
              <a:rPr lang="en-GB" smtClean="0"/>
              <a:t>06/02/2015</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EF6BBF3-2CE2-49C9-B400-64D941DD1FDF}" type="slidenum">
              <a:rPr lang="en-GB" smtClean="0"/>
              <a:t>‹#›</a:t>
            </a:fld>
            <a:endParaRPr lang="en-GB"/>
          </a:p>
        </p:txBody>
      </p:sp>
    </p:spTree>
    <p:extLst>
      <p:ext uri="{BB962C8B-B14F-4D97-AF65-F5344CB8AC3E}">
        <p14:creationId xmlns:p14="http://schemas.microsoft.com/office/powerpoint/2010/main" val="304108052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06/02/2015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06/02/2015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06/02/2015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06/02/2015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06/02/2015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281791"/>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348200" y="26674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I </a:t>
            </a:r>
            <a:r>
              <a:rPr kumimoji="0" lang="en-US" sz="1800" b="0" i="0" u="none" strike="noStrike" kern="0" cap="none" spc="0" normalizeH="0" baseline="0" noProof="0" dirty="0" smtClean="0">
                <a:ln>
                  <a:noFill/>
                </a:ln>
                <a:solidFill>
                  <a:schemeClr val="bg1"/>
                </a:solidFill>
                <a:effectLst/>
                <a:uLnTx/>
                <a:uFillTx/>
                <a:latin typeface="Arial" panose="020B0604020202020204" pitchFamily="34" charset="0"/>
                <a:cs typeface="Arial" panose="020B0604020202020204" pitchFamily="34" charset="0"/>
              </a:rPr>
              <a:t>changed my </a:t>
            </a:r>
            <a:r>
              <a:rPr kumimoji="0" lang="en-US" sz="1800" b="0"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rPr>
              <a:t>mind! Go </a:t>
            </a:r>
            <a:r>
              <a:rPr kumimoji="0" lang="en-US" sz="1800" b="0" i="0" u="none" strike="noStrike" kern="0" cap="none" spc="0" normalizeH="0" baseline="0" noProof="0" dirty="0" smtClean="0">
                <a:ln>
                  <a:noFill/>
                </a:ln>
                <a:solidFill>
                  <a:schemeClr val="bg1"/>
                </a:solidFill>
                <a:effectLst/>
                <a:uLnTx/>
                <a:uFillTx/>
                <a:latin typeface="Arial" panose="020B0604020202020204" pitchFamily="34" charset="0"/>
                <a:cs typeface="Arial" panose="020B0604020202020204" pitchFamily="34" charset="0"/>
              </a:rPr>
              <a:t>back!</a:t>
            </a:r>
            <a:endParaRPr kumimoji="0" lang="en-US" sz="1800" b="0" i="0" u="none" strike="noStrike" kern="0" cap="none" spc="0" normalizeH="0" baseline="0" noProof="0" dirty="0">
              <a:ln>
                <a:noFill/>
              </a:ln>
              <a:solidFill>
                <a:schemeClr val="bg1"/>
              </a:solidFill>
              <a:effectLst/>
              <a:uLnTx/>
              <a:uFillTx/>
              <a:latin typeface="Arial" panose="020B0604020202020204" pitchFamily="34" charset="0"/>
              <a:cs typeface="Arial" panose="020B0604020202020204" pitchFamily="34" charset="0"/>
            </a:endParaRP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1"/>
                </a:solidFill>
                <a:latin typeface="Arial" panose="020B0604020202020204" pitchFamily="34" charset="0"/>
                <a:cs typeface="Arial" panose="020B0604020202020204" pitchFamily="34" charset="0"/>
              </a:rPr>
              <a:t>PROS</a:t>
            </a:r>
            <a:endParaRPr lang="en-GB" sz="4000" b="1" dirty="0">
              <a:solidFill>
                <a:schemeClr val="bg1"/>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1"/>
                </a:solidFill>
                <a:latin typeface="Arial" panose="020B0604020202020204" pitchFamily="34" charset="0"/>
                <a:cs typeface="Arial" panose="020B0604020202020204" pitchFamily="34" charset="0"/>
              </a:rPr>
              <a:t>PROS</a:t>
            </a:r>
            <a:endParaRPr lang="en-GB" sz="4000" b="1" dirty="0">
              <a:solidFill>
                <a:schemeClr val="bg1"/>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06/02/2015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06/02/2015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06/02/2015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06/02/2015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3.xml"/><Relationship Id="rId6" Type="http://schemas.openxmlformats.org/officeDocument/2006/relationships/slide" Target="slide12.xml"/><Relationship Id="rId5" Type="http://schemas.openxmlformats.org/officeDocument/2006/relationships/slide" Target="slide11.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827584" y="980728"/>
            <a:ext cx="7920880" cy="369332"/>
          </a:xfrm>
          <a:prstGeom prst="rect">
            <a:avLst/>
          </a:prstGeom>
        </p:spPr>
        <p:txBody>
          <a:bodyPr wrap="square">
            <a:spAutoFit/>
          </a:bodyPr>
          <a:lstStyle/>
          <a:p>
            <a:pPr algn="ctr"/>
            <a:r>
              <a:rPr lang="en-GB" b="1" dirty="0">
                <a:solidFill>
                  <a:srgbClr val="C4BE59"/>
                </a:solidFill>
              </a:rPr>
              <a:t>Chapter 2: The Emergency of a Global System of States 1500 to Today </a:t>
            </a: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712968" cy="1066130"/>
          </a:xfrm>
        </p:spPr>
        <p:txBody>
          <a:bodyPr>
            <a:normAutofit fontScale="90000"/>
          </a:bodyPr>
          <a:lstStyle/>
          <a:p>
            <a:r>
              <a:rPr lang="en-US" b="1" dirty="0"/>
              <a:t>Refuse Hitler’s demand and mobilize troops. Warn Hitler that an invasion of Czechoslovakia will meet with swift and massive retaliation, and prepare for war.</a:t>
            </a:r>
            <a:endParaRPr lang="en-GB" b="1" dirty="0"/>
          </a:p>
        </p:txBody>
      </p:sp>
      <p:sp>
        <p:nvSpPr>
          <p:cNvPr id="4" name="Rectangle 3"/>
          <p:cNvSpPr/>
          <p:nvPr/>
        </p:nvSpPr>
        <p:spPr>
          <a:xfrm>
            <a:off x="213973" y="1959848"/>
            <a:ext cx="4338539" cy="2308324"/>
          </a:xfrm>
          <a:prstGeom prst="rect">
            <a:avLst/>
          </a:prstGeom>
        </p:spPr>
        <p:txBody>
          <a:bodyPr wrap="square">
            <a:spAutoFit/>
          </a:bodyPr>
          <a:lstStyle/>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Avoids violating Czech sovereignty. </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Sends a clear message that the rest of Europe will not be intimidated by Hitler and that any attempts at bullying will be met with force.</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If Hitler chooses to invade Czechoslovakia, preparations for a military response will already be underway.</a:t>
            </a:r>
          </a:p>
        </p:txBody>
      </p:sp>
      <p:sp>
        <p:nvSpPr>
          <p:cNvPr id="5" name="Rectangle 4"/>
          <p:cNvSpPr/>
          <p:nvPr/>
        </p:nvSpPr>
        <p:spPr>
          <a:xfrm>
            <a:off x="4572000" y="1948915"/>
            <a:ext cx="4355976" cy="3539430"/>
          </a:xfrm>
          <a:prstGeom prst="rect">
            <a:avLst/>
          </a:prstGeom>
        </p:spPr>
        <p:txBody>
          <a:bodyPr wrap="square">
            <a:spAutoFit/>
          </a:bodyPr>
          <a:lstStyle/>
          <a:p>
            <a:pPr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Could cause Hitler to invade Czechoslovakia and take the disputed territory by force.</a:t>
            </a:r>
          </a:p>
          <a:p>
            <a:pPr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Could anger Hitler, leading him to seek more than just the Sudetenland.</a:t>
            </a:r>
          </a:p>
          <a:p>
            <a:pPr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Could cause Hitler to feel threatened and strike out at the rest of Europe, initiating a continental war over a single disputed territory.</a:t>
            </a:r>
          </a:p>
          <a:p>
            <a:pPr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Could cause global community to view Britain rather than Germany as the aggressor.</a:t>
            </a:r>
          </a:p>
          <a:p>
            <a:pPr lvl="1" indent="-285750">
              <a:buFont typeface="Wingdings" panose="05000000000000000000" pitchFamily="2" charset="2"/>
              <a:buChar char="Ø"/>
            </a:pPr>
            <a:r>
              <a:rPr lang="en-US" sz="1600" dirty="0">
                <a:latin typeface="Arial" panose="020B0604020202020204" pitchFamily="34" charset="0"/>
                <a:cs typeface="Arial" panose="020B0604020202020204" pitchFamily="34" charset="0"/>
              </a:rPr>
              <a:t>Likely eliminates the possibility of future cooperation with Hitler.</a:t>
            </a:r>
          </a:p>
        </p:txBody>
      </p:sp>
    </p:spTree>
    <p:extLst>
      <p:ext uri="{BB962C8B-B14F-4D97-AF65-F5344CB8AC3E}">
        <p14:creationId xmlns:p14="http://schemas.microsoft.com/office/powerpoint/2010/main" val="32614726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712968" cy="1066130"/>
          </a:xfrm>
        </p:spPr>
        <p:txBody>
          <a:bodyPr>
            <a:noAutofit/>
          </a:bodyPr>
          <a:lstStyle/>
          <a:p>
            <a:r>
              <a:rPr lang="en-US" sz="1800" b="1" dirty="0"/>
              <a:t>Refuse Hitler’s demands and offer compensation. Use the carrot rather than the stick. Try to strike a deal in which substantial incentives are provided if Hitler does not invade Czechoslovakia, perhaps in the form of aid, favorable trade terms, or favorable settlement of other disputes.</a:t>
            </a:r>
            <a:endParaRPr lang="en-GB" sz="1800" b="1" dirty="0"/>
          </a:p>
        </p:txBody>
      </p:sp>
      <p:sp>
        <p:nvSpPr>
          <p:cNvPr id="3" name="Rectangle 2"/>
          <p:cNvSpPr/>
          <p:nvPr/>
        </p:nvSpPr>
        <p:spPr>
          <a:xfrm>
            <a:off x="251520" y="1988840"/>
            <a:ext cx="4320480" cy="1754326"/>
          </a:xfrm>
          <a:prstGeom prst="rect">
            <a:avLst/>
          </a:prstGeom>
        </p:spPr>
        <p:txBody>
          <a:bodyPr wrap="square">
            <a:spAutoFit/>
          </a:bodyPr>
          <a:lstStyle/>
          <a:p>
            <a:pPr lvl="1">
              <a:buFont typeface="Wingdings" panose="05000000000000000000" pitchFamily="2" charset="2"/>
              <a:buChar char="Ø"/>
            </a:pPr>
            <a:r>
              <a:rPr lang="en-US" dirty="0">
                <a:latin typeface="Arial" panose="020B0604020202020204" pitchFamily="34" charset="0"/>
                <a:cs typeface="Arial" panose="020B0604020202020204" pitchFamily="34" charset="0"/>
              </a:rPr>
              <a:t>Avoids violating Czechoslovakian sovereignty. </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Could potentially avoid military confrontation. By sticking to diplomacy, could resolve the dispute without loss of life.</a:t>
            </a:r>
          </a:p>
        </p:txBody>
      </p:sp>
      <p:sp>
        <p:nvSpPr>
          <p:cNvPr id="4" name="Rectangle 3"/>
          <p:cNvSpPr/>
          <p:nvPr/>
        </p:nvSpPr>
        <p:spPr>
          <a:xfrm>
            <a:off x="4572000" y="1988840"/>
            <a:ext cx="4320480" cy="3970318"/>
          </a:xfrm>
          <a:prstGeom prst="rect">
            <a:avLst/>
          </a:prstGeom>
        </p:spPr>
        <p:txBody>
          <a:bodyPr wrap="square">
            <a:spAutoFit/>
          </a:bodyPr>
          <a:lstStyle/>
          <a:p>
            <a:pPr lvl="1">
              <a:spcBef>
                <a:spcPts val="0"/>
              </a:spcBef>
              <a:buFont typeface="Wingdings" panose="05000000000000000000" pitchFamily="2" charset="2"/>
              <a:buChar char="Ø"/>
            </a:pPr>
            <a:r>
              <a:rPr lang="en-US" dirty="0">
                <a:latin typeface="Arial" panose="020B0604020202020204" pitchFamily="34" charset="0"/>
                <a:cs typeface="Arial" panose="020B0604020202020204" pitchFamily="34" charset="0"/>
              </a:rPr>
              <a:t>Essentially encourages blackmail. Could lead Hitler to make further demands in the hopes of further compensation.</a:t>
            </a:r>
          </a:p>
          <a:p>
            <a:pPr lvl="1">
              <a:spcBef>
                <a:spcPts val="0"/>
              </a:spcBef>
              <a:buFont typeface="Wingdings" panose="05000000000000000000" pitchFamily="2" charset="2"/>
              <a:buChar char="Ø"/>
            </a:pPr>
            <a:r>
              <a:rPr lang="en-US" dirty="0">
                <a:latin typeface="Arial" panose="020B0604020202020204" pitchFamily="34" charset="0"/>
                <a:cs typeface="Arial" panose="020B0604020202020204" pitchFamily="34" charset="0"/>
              </a:rPr>
              <a:t>If the incentives are not appealing enough, could cause Hitler to invade Czechoslovakia and take the disputed territory by force.</a:t>
            </a:r>
          </a:p>
          <a:p>
            <a:pPr lvl="1">
              <a:spcBef>
                <a:spcPts val="0"/>
              </a:spcBef>
              <a:buFont typeface="Wingdings" panose="05000000000000000000" pitchFamily="2" charset="2"/>
              <a:buChar char="Ø"/>
            </a:pPr>
            <a:r>
              <a:rPr lang="en-US" dirty="0">
                <a:latin typeface="Arial" panose="020B0604020202020204" pitchFamily="34" charset="0"/>
                <a:cs typeface="Arial" panose="020B0604020202020204" pitchFamily="34" charset="0"/>
              </a:rPr>
              <a:t>Adequate incentives could be very costly.</a:t>
            </a:r>
          </a:p>
          <a:p>
            <a:pPr lvl="1">
              <a:spcBef>
                <a:spcPts val="0"/>
              </a:spcBef>
              <a:buFont typeface="Wingdings" panose="05000000000000000000" pitchFamily="2" charset="2"/>
              <a:buChar char="Ø"/>
            </a:pPr>
            <a:r>
              <a:rPr lang="en-US" dirty="0">
                <a:latin typeface="Arial" panose="020B0604020202020204" pitchFamily="34" charset="0"/>
                <a:cs typeface="Arial" panose="020B0604020202020204" pitchFamily="34" charset="0"/>
              </a:rPr>
              <a:t>Grants further resources to an already powerful and aggressive Germany free of cost. Increases  Germany’s relative power.</a:t>
            </a:r>
          </a:p>
        </p:txBody>
      </p:sp>
    </p:spTree>
    <p:extLst>
      <p:ext uri="{BB962C8B-B14F-4D97-AF65-F5344CB8AC3E}">
        <p14:creationId xmlns:p14="http://schemas.microsoft.com/office/powerpoint/2010/main" val="7386302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260648"/>
            <a:ext cx="8640960" cy="1066130"/>
          </a:xfrm>
        </p:spPr>
        <p:txBody>
          <a:bodyPr>
            <a:noAutofit/>
          </a:bodyPr>
          <a:lstStyle/>
          <a:p>
            <a:r>
              <a:rPr lang="en-US" sz="1600" b="1" dirty="0"/>
              <a:t>Invade Germany. It is clear that Hitler is preparing for war whether or not he receives the Sudetenland. Since granting Hitler a piece of Czech territory is unacceptable, but not doing so will lead immediately to war, it is best to strike preemptively and try to damage German military capacity before Germany tries to fight.</a:t>
            </a:r>
            <a:endParaRPr lang="en-GB" sz="1600" b="1" dirty="0"/>
          </a:p>
        </p:txBody>
      </p:sp>
      <p:sp>
        <p:nvSpPr>
          <p:cNvPr id="3" name="Rectangle 2"/>
          <p:cNvSpPr/>
          <p:nvPr/>
        </p:nvSpPr>
        <p:spPr>
          <a:xfrm>
            <a:off x="251520" y="1988840"/>
            <a:ext cx="4392488" cy="3046988"/>
          </a:xfrm>
          <a:prstGeom prst="rect">
            <a:avLst/>
          </a:prstGeom>
        </p:spPr>
        <p:txBody>
          <a:bodyPr wrap="square">
            <a:spAutoFit/>
          </a:bodyPr>
          <a:lstStyle/>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Avoids  violating Czechoslovakian sovereignty. </a:t>
            </a:r>
          </a:p>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If war is guaranteed regardless of the resolution of the Sudetenland issue, it may be better to gain the advantages of a preemptive strike. </a:t>
            </a:r>
          </a:p>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Allowing Hitler to start a war on his own terms may preclude the possibility of a quick victory or even a victory at all.</a:t>
            </a:r>
          </a:p>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An invasion of Germany could weaken Germany and Hitler’s regime enough to prevent future bullying of Europe.</a:t>
            </a:r>
          </a:p>
        </p:txBody>
      </p:sp>
      <p:sp>
        <p:nvSpPr>
          <p:cNvPr id="5" name="Rectangle 4"/>
          <p:cNvSpPr/>
          <p:nvPr/>
        </p:nvSpPr>
        <p:spPr>
          <a:xfrm>
            <a:off x="4499992" y="2032160"/>
            <a:ext cx="4427984" cy="3539430"/>
          </a:xfrm>
          <a:prstGeom prst="rect">
            <a:avLst/>
          </a:prstGeom>
        </p:spPr>
        <p:txBody>
          <a:bodyPr wrap="square">
            <a:spAutoFit/>
          </a:bodyPr>
          <a:lstStyle/>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As any invasion, invading Germany would be costly in terms of  lives lost and the resources needed to begin a war. </a:t>
            </a:r>
          </a:p>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Invading Germany guarantees that a war will be fought. An invasion precludes the possibility of avoiding loss of life that diplomacy maintains.</a:t>
            </a:r>
          </a:p>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Invading Germany may startle Hitler into invading Czechoslovakia and taking the Sudetenland by force.</a:t>
            </a:r>
          </a:p>
          <a:p>
            <a:pPr lvl="1">
              <a:buFont typeface="Wingdings" panose="05000000000000000000" pitchFamily="2" charset="2"/>
              <a:buChar char="Ø"/>
            </a:pPr>
            <a:r>
              <a:rPr lang="en-US" sz="1600" dirty="0">
                <a:solidFill>
                  <a:srgbClr val="FFFFFF"/>
                </a:solidFill>
                <a:latin typeface="Arial" panose="020B0604020202020204" pitchFamily="34" charset="0"/>
                <a:cs typeface="Arial" panose="020B0604020202020204" pitchFamily="34" charset="0"/>
              </a:rPr>
              <a:t>An invasion could potentially cause Hitler to not only invade the Sudetenland, but continue across Czechoslovakia and the rest of Europe.</a:t>
            </a:r>
          </a:p>
        </p:txBody>
      </p:sp>
    </p:spTree>
    <p:extLst>
      <p:ext uri="{BB962C8B-B14F-4D97-AF65-F5344CB8AC3E}">
        <p14:creationId xmlns:p14="http://schemas.microsoft.com/office/powerpoint/2010/main" val="18963319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20480" cy="2585323"/>
          </a:xfrm>
          <a:prstGeom prst="rect">
            <a:avLst/>
          </a:prstGeom>
        </p:spPr>
        <p:txBody>
          <a:bodyPr wrap="square">
            <a:spAutoFit/>
          </a:bodyPr>
          <a:lstStyle/>
          <a:p>
            <a:pPr>
              <a:buFont typeface="Wingdings" panose="05000000000000000000" pitchFamily="2" charset="2"/>
              <a:buChar char="Ø"/>
            </a:pPr>
            <a:r>
              <a:rPr lang="en-US" dirty="0">
                <a:latin typeface="Arial" panose="020B0604020202020204" pitchFamily="34" charset="0"/>
                <a:cs typeface="Arial" panose="020B0604020202020204" pitchFamily="34" charset="0"/>
              </a:rPr>
              <a:t>Imagine you are a senior US military adviser to President Kennedy during the Cuban Missile Crisis. The USSR has placed nuclear weapons in Cuba. It seems the USSR may be poised to strike the US homeland for the first time. However, nuclear weapons are a tricky, dangerous matter . . . </a:t>
            </a:r>
          </a:p>
          <a:p>
            <a:pPr>
              <a:buFont typeface="Wingdings" panose="05000000000000000000" pitchFamily="2" charset="2"/>
              <a:buChar char="Ø"/>
            </a:pPr>
            <a:r>
              <a:rPr lang="en-US" dirty="0">
                <a:latin typeface="Arial" panose="020B0604020202020204" pitchFamily="34" charset="0"/>
                <a:cs typeface="Arial" panose="020B0604020202020204" pitchFamily="34" charset="0"/>
              </a:rPr>
              <a:t>What choice do you make?</a:t>
            </a:r>
          </a:p>
        </p:txBody>
      </p:sp>
      <p:sp>
        <p:nvSpPr>
          <p:cNvPr id="4" name="Rectangle 3"/>
          <p:cNvSpPr/>
          <p:nvPr/>
        </p:nvSpPr>
        <p:spPr>
          <a:xfrm>
            <a:off x="4572000" y="1291805"/>
            <a:ext cx="4355976" cy="4770537"/>
          </a:xfrm>
          <a:prstGeom prst="rect">
            <a:avLst/>
          </a:prstGeom>
        </p:spPr>
        <p:txBody>
          <a:bodyPr wrap="square">
            <a:spAutoFit/>
          </a:bodyPr>
          <a:lstStyle/>
          <a:p>
            <a:pPr>
              <a:buFont typeface="Wingdings" panose="05000000000000000000" pitchFamily="2" charset="2"/>
              <a:buChar char="Ø"/>
            </a:pPr>
            <a:r>
              <a:rPr lang="en-US" sz="1600" dirty="0">
                <a:latin typeface="Arial" panose="020B0604020202020204" pitchFamily="34" charset="0"/>
                <a:cs typeface="Arial" panose="020B0604020202020204" pitchFamily="34" charset="0"/>
                <a:hlinkClick r:id="rId2" action="ppaction://hlinksldjump"/>
              </a:rPr>
              <a:t>Stand by and wait </a:t>
            </a:r>
            <a:r>
              <a:rPr lang="en-US" sz="1600" dirty="0">
                <a:latin typeface="Arial" panose="020B0604020202020204" pitchFamily="34" charset="0"/>
                <a:cs typeface="Arial" panose="020B0604020202020204" pitchFamily="34" charset="0"/>
              </a:rPr>
              <a:t>for the USSR to make its move. It is too dangerous to strike first, and you imagine that the Soviets are just bluffing.</a:t>
            </a:r>
          </a:p>
          <a:p>
            <a:pPr>
              <a:buFont typeface="Wingdings" panose="05000000000000000000" pitchFamily="2" charset="2"/>
              <a:buChar char="Ø"/>
            </a:pPr>
            <a:r>
              <a:rPr lang="en-US" sz="1600" dirty="0">
                <a:latin typeface="Arial" panose="020B0604020202020204" pitchFamily="34" charset="0"/>
                <a:cs typeface="Arial" panose="020B0604020202020204" pitchFamily="34" charset="0"/>
                <a:hlinkClick r:id="rId3" action="ppaction://hlinksldjump"/>
              </a:rPr>
              <a:t>Strike Moscow with a nuclear weapon</a:t>
            </a:r>
            <a:r>
              <a:rPr lang="en-US" sz="1600" dirty="0">
                <a:latin typeface="Arial" panose="020B0604020202020204" pitchFamily="34" charset="0"/>
                <a:cs typeface="Arial" panose="020B0604020202020204" pitchFamily="34" charset="0"/>
              </a:rPr>
              <a:t>. This is the most aggressive move by the Soviets yet, and the stakes are too high to stand back and wait. You must act quickly, attempt to destroy retaliatory will and capacity, and make it clear that the US will not back down.</a:t>
            </a:r>
          </a:p>
          <a:p>
            <a:pPr>
              <a:buFont typeface="Wingdings" panose="05000000000000000000" pitchFamily="2" charset="2"/>
              <a:buChar char="Ø"/>
            </a:pPr>
            <a:r>
              <a:rPr lang="en-US" sz="1600" dirty="0">
                <a:latin typeface="Arial" panose="020B0604020202020204" pitchFamily="34" charset="0"/>
                <a:cs typeface="Arial" panose="020B0604020202020204" pitchFamily="34" charset="0"/>
                <a:hlinkClick r:id="rId4" action="ppaction://hlinksldjump"/>
              </a:rPr>
              <a:t>Send a naval blockade to Cuba</a:t>
            </a:r>
            <a:r>
              <a:rPr lang="en-US" sz="1600" dirty="0">
                <a:latin typeface="Arial" panose="020B0604020202020204" pitchFamily="34" charset="0"/>
                <a:cs typeface="Arial" panose="020B0604020202020204" pitchFamily="34" charset="0"/>
              </a:rPr>
              <a:t>. Surround the island with ships. Without beginning a nuclear conflict, send the message that the USSR’s actions will not be tolerated.</a:t>
            </a:r>
          </a:p>
          <a:p>
            <a:pPr>
              <a:buFont typeface="Wingdings" panose="05000000000000000000" pitchFamily="2" charset="2"/>
              <a:buChar char="Ø"/>
            </a:pPr>
            <a:r>
              <a:rPr lang="en-US" sz="1600" dirty="0">
                <a:latin typeface="Arial" panose="020B0604020202020204" pitchFamily="34" charset="0"/>
                <a:cs typeface="Arial" panose="020B0604020202020204" pitchFamily="34" charset="0"/>
                <a:hlinkClick r:id="rId5" action="ppaction://hlinksldjump"/>
              </a:rPr>
              <a:t>Amass nuclear weapons in Turkey</a:t>
            </a:r>
            <a:r>
              <a:rPr lang="en-US" sz="1600" dirty="0">
                <a:latin typeface="Arial" panose="020B0604020202020204" pitchFamily="34" charset="0"/>
                <a:cs typeface="Arial" panose="020B0604020202020204" pitchFamily="34" charset="0"/>
              </a:rPr>
              <a:t>, primed and aimed at the USSR. Show Moscow that the US will not back down and is prepared to fight. Without actually launching a missile, make it clear that the US is displeased and not afraid to retaliate. </a:t>
            </a:r>
          </a:p>
        </p:txBody>
      </p:sp>
    </p:spTree>
    <p:extLst>
      <p:ext uri="{BB962C8B-B14F-4D97-AF65-F5344CB8AC3E}">
        <p14:creationId xmlns:p14="http://schemas.microsoft.com/office/powerpoint/2010/main" val="4073407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rmAutofit fontScale="90000"/>
          </a:bodyPr>
          <a:lstStyle/>
          <a:p>
            <a:r>
              <a:rPr lang="en-US" b="1" dirty="0"/>
              <a:t>Stand by and wait for the USSR to make its move. It is too dangerous to strike first, and you imagine that the Soviets are just bluffing</a:t>
            </a:r>
            <a:r>
              <a:rPr lang="en-US" dirty="0"/>
              <a:t>.</a:t>
            </a:r>
            <a:endParaRPr lang="en-GB" dirty="0"/>
          </a:p>
        </p:txBody>
      </p:sp>
      <p:sp>
        <p:nvSpPr>
          <p:cNvPr id="3" name="Rectangle 2"/>
          <p:cNvSpPr/>
          <p:nvPr/>
        </p:nvSpPr>
        <p:spPr>
          <a:xfrm>
            <a:off x="251520" y="1988840"/>
            <a:ext cx="4392488" cy="2554545"/>
          </a:xfrm>
          <a:prstGeom prst="rect">
            <a:avLst/>
          </a:prstGeom>
        </p:spPr>
        <p:txBody>
          <a:bodyPr wrap="square">
            <a:spAutoFit/>
          </a:bodyPr>
          <a:lstStyle/>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Avoids the danger of immediately starting a nuclear war by striking first. </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Does not lead to any sort of accelerated arms race or enhanced security dilemma. </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Retains the moral high ground, especially in the eyes of the international community.</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Saves, at least temporarily, the costs and resources required for intervention.</a:t>
            </a:r>
          </a:p>
        </p:txBody>
      </p:sp>
      <p:sp>
        <p:nvSpPr>
          <p:cNvPr id="5" name="Rectangle 4"/>
          <p:cNvSpPr/>
          <p:nvPr/>
        </p:nvSpPr>
        <p:spPr>
          <a:xfrm>
            <a:off x="4544187" y="1956701"/>
            <a:ext cx="4420301" cy="3293209"/>
          </a:xfrm>
          <a:prstGeom prst="rect">
            <a:avLst/>
          </a:prstGeom>
        </p:spPr>
        <p:txBody>
          <a:bodyPr wrap="square">
            <a:spAutoFit/>
          </a:bodyPr>
          <a:lstStyle/>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Allows the USSR to make the first move and, if that move is a nuclear strike, loses the advantages of first strike.</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Could potentially be viewed as demonstrating US weakness or willingness to withstand Soviet aggression.</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Allows the USSR to amass weapons close to the American homeland, potentially leading to a dangerous situation in which the US found itself surrounded or close to it, possibly culminating in the loss of the Cold War.</a:t>
            </a:r>
          </a:p>
        </p:txBody>
      </p:sp>
    </p:spTree>
    <p:extLst>
      <p:ext uri="{BB962C8B-B14F-4D97-AF65-F5344CB8AC3E}">
        <p14:creationId xmlns:p14="http://schemas.microsoft.com/office/powerpoint/2010/main" val="15136220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40960" cy="1066130"/>
          </a:xfrm>
        </p:spPr>
        <p:txBody>
          <a:bodyPr>
            <a:noAutofit/>
          </a:bodyPr>
          <a:lstStyle/>
          <a:p>
            <a:r>
              <a:rPr lang="en-US" sz="1800" b="1" dirty="0"/>
              <a:t>Strike Moscow with a nuclear weapon. This is the most aggressive move by the Soviets yet, and the stakes are too high to stand back and wait. You must act quickly, attempt to destroy retaliatory will and capacity, and make it clear that the US will not back down.</a:t>
            </a:r>
            <a:endParaRPr lang="en-GB" sz="1800" b="1" dirty="0"/>
          </a:p>
        </p:txBody>
      </p:sp>
      <p:sp>
        <p:nvSpPr>
          <p:cNvPr id="3" name="Rectangle 2"/>
          <p:cNvSpPr/>
          <p:nvPr/>
        </p:nvSpPr>
        <p:spPr>
          <a:xfrm>
            <a:off x="179512" y="1988840"/>
            <a:ext cx="4392488" cy="1477328"/>
          </a:xfrm>
          <a:prstGeom prst="rect">
            <a:avLst/>
          </a:prstGeom>
        </p:spPr>
        <p:txBody>
          <a:bodyPr wrap="square">
            <a:spAutoFit/>
          </a:bodyPr>
          <a:lstStyle/>
          <a:p>
            <a:pPr lvl="1">
              <a:buFont typeface="Wingdings" panose="05000000000000000000" pitchFamily="2" charset="2"/>
              <a:buChar char="Ø"/>
            </a:pPr>
            <a:r>
              <a:rPr lang="en-US" dirty="0">
                <a:latin typeface="Arial" panose="020B0604020202020204" pitchFamily="34" charset="0"/>
                <a:cs typeface="Arial" panose="020B0604020202020204" pitchFamily="34" charset="0"/>
              </a:rPr>
              <a:t>Sends a clear message that the US will not be threatened or intimidated. </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Guarantees the US any first strike advantages.</a:t>
            </a:r>
          </a:p>
        </p:txBody>
      </p:sp>
      <p:sp>
        <p:nvSpPr>
          <p:cNvPr id="5" name="Rectangle 4"/>
          <p:cNvSpPr/>
          <p:nvPr/>
        </p:nvSpPr>
        <p:spPr>
          <a:xfrm>
            <a:off x="4572000" y="1988041"/>
            <a:ext cx="4355976" cy="3693319"/>
          </a:xfrm>
          <a:prstGeom prst="rect">
            <a:avLst/>
          </a:prstGeom>
        </p:spPr>
        <p:txBody>
          <a:bodyPr wrap="square">
            <a:spAutoFit/>
          </a:bodyPr>
          <a:lstStyle/>
          <a:p>
            <a:pPr lvl="1">
              <a:buFont typeface="Wingdings" panose="05000000000000000000" pitchFamily="2" charset="2"/>
              <a:buChar char="Ø"/>
            </a:pPr>
            <a:r>
              <a:rPr lang="en-US" dirty="0">
                <a:latin typeface="Arial" panose="020B0604020202020204" pitchFamily="34" charset="0"/>
                <a:cs typeface="Arial" panose="020B0604020202020204" pitchFamily="34" charset="0"/>
              </a:rPr>
              <a:t>Devastates civilian population of Moscow.</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Likely prompts retaliatory strike from USSR, causing massive damage to US cities and death on a scale never seen before.</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Likely escalates into a full nuclear war between the US and USSR, potentially wiping out the majority of life in the US, the USSR, and much of the rest of the world.</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Could potentially entirely destroy life as we know it.</a:t>
            </a:r>
          </a:p>
        </p:txBody>
      </p:sp>
    </p:spTree>
    <p:extLst>
      <p:ext uri="{BB962C8B-B14F-4D97-AF65-F5344CB8AC3E}">
        <p14:creationId xmlns:p14="http://schemas.microsoft.com/office/powerpoint/2010/main" val="40070599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210" y="116632"/>
            <a:ext cx="8746766" cy="1066130"/>
          </a:xfrm>
        </p:spPr>
        <p:txBody>
          <a:bodyPr>
            <a:normAutofit fontScale="90000"/>
          </a:bodyPr>
          <a:lstStyle/>
          <a:p>
            <a:r>
              <a:rPr lang="en-US" dirty="0">
                <a:solidFill>
                  <a:schemeClr val="tx1"/>
                </a:solidFill>
              </a:rPr>
              <a:t/>
            </a:r>
            <a:br>
              <a:rPr lang="en-US" dirty="0">
                <a:solidFill>
                  <a:schemeClr val="tx1"/>
                </a:solidFill>
              </a:rPr>
            </a:br>
            <a:r>
              <a:rPr lang="en-US" sz="2200" b="1" dirty="0"/>
              <a:t>Send a naval blockade to Cuba. Surround the island with ships. Without beginning a nuclear conflict, send the message that the USSR’s actions will not be tolerated</a:t>
            </a:r>
            <a:r>
              <a:rPr lang="en-US" dirty="0"/>
              <a:t>.</a:t>
            </a:r>
            <a:endParaRPr lang="en-GB" dirty="0"/>
          </a:p>
        </p:txBody>
      </p:sp>
      <p:sp>
        <p:nvSpPr>
          <p:cNvPr id="3" name="Rectangle 2"/>
          <p:cNvSpPr/>
          <p:nvPr/>
        </p:nvSpPr>
        <p:spPr>
          <a:xfrm>
            <a:off x="164311" y="1988840"/>
            <a:ext cx="4464496" cy="3293209"/>
          </a:xfrm>
          <a:prstGeom prst="rect">
            <a:avLst/>
          </a:prstGeom>
        </p:spPr>
        <p:txBody>
          <a:bodyPr wrap="square">
            <a:spAutoFit/>
          </a:bodyPr>
          <a:lstStyle/>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If </a:t>
            </a:r>
            <a:r>
              <a:rPr lang="en-US" sz="1600" dirty="0" smtClean="0">
                <a:latin typeface="Arial" panose="020B0604020202020204" pitchFamily="34" charset="0"/>
                <a:cs typeface="Arial" panose="020B0604020202020204" pitchFamily="34" charset="0"/>
              </a:rPr>
              <a:t>the USSR </a:t>
            </a:r>
            <a:r>
              <a:rPr lang="en-US" sz="1600" dirty="0">
                <a:latin typeface="Arial" panose="020B0604020202020204" pitchFamily="34" charset="0"/>
                <a:cs typeface="Arial" panose="020B0604020202020204" pitchFamily="34" charset="0"/>
              </a:rPr>
              <a:t>does not engage blockade, diffuses the situation with no direct conflict whatsoever.</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Sends a militarized message that the US will not tolerate the USSR’s actions without launching a nuke or scaring the USSR into launching one, either of which would have catastrophic consequences.</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Provides a physical barrier to Soviet ships coming and going to and from Cuba.</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Could potentially allow </a:t>
            </a:r>
            <a:r>
              <a:rPr lang="en-US" sz="1600" dirty="0" smtClean="0">
                <a:latin typeface="Arial" panose="020B0604020202020204" pitchFamily="34" charset="0"/>
                <a:cs typeface="Arial" panose="020B0604020202020204" pitchFamily="34" charset="0"/>
              </a:rPr>
              <a:t>the US </a:t>
            </a:r>
            <a:r>
              <a:rPr lang="en-US" sz="1600" dirty="0">
                <a:latin typeface="Arial" panose="020B0604020202020204" pitchFamily="34" charset="0"/>
                <a:cs typeface="Arial" panose="020B0604020202020204" pitchFamily="34" charset="0"/>
              </a:rPr>
              <a:t>to retain moral high ground in the eyes of the international </a:t>
            </a:r>
            <a:r>
              <a:rPr lang="en-US" sz="1600" dirty="0" smtClean="0">
                <a:latin typeface="Arial" panose="020B0604020202020204" pitchFamily="34" charset="0"/>
                <a:cs typeface="Arial" panose="020B0604020202020204" pitchFamily="34" charset="0"/>
              </a:rPr>
              <a:t>community.</a:t>
            </a:r>
            <a:endParaRPr lang="en-GB" sz="1600" dirty="0"/>
          </a:p>
        </p:txBody>
      </p:sp>
      <p:sp>
        <p:nvSpPr>
          <p:cNvPr id="4" name="Rectangle 3"/>
          <p:cNvSpPr/>
          <p:nvPr/>
        </p:nvSpPr>
        <p:spPr>
          <a:xfrm>
            <a:off x="4499992" y="1984502"/>
            <a:ext cx="4427984" cy="1815882"/>
          </a:xfrm>
          <a:prstGeom prst="rect">
            <a:avLst/>
          </a:prstGeom>
        </p:spPr>
        <p:txBody>
          <a:bodyPr wrap="square">
            <a:spAutoFit/>
          </a:bodyPr>
          <a:lstStyle/>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Risks a direct military engagement with the USSR. If US naval ships encounter Soviet nuclear submarines, the conflict could escalate out of hand. </a:t>
            </a:r>
          </a:p>
          <a:p>
            <a:pPr lvl="1">
              <a:buFont typeface="Wingdings" panose="05000000000000000000" pitchFamily="2" charset="2"/>
              <a:buChar char="Ø"/>
            </a:pPr>
            <a:r>
              <a:rPr lang="en-US" sz="1600" dirty="0">
                <a:latin typeface="Arial" panose="020B0604020202020204" pitchFamily="34" charset="0"/>
                <a:cs typeface="Arial" panose="020B0604020202020204" pitchFamily="34" charset="0"/>
              </a:rPr>
              <a:t>Requires mobilizing substantial military resources and possibly placing US sailors and soldiers in direct </a:t>
            </a:r>
            <a:r>
              <a:rPr lang="en-US" sz="1600" dirty="0" smtClean="0">
                <a:latin typeface="Arial" panose="020B0604020202020204" pitchFamily="34" charset="0"/>
                <a:cs typeface="Arial" panose="020B0604020202020204" pitchFamily="34" charset="0"/>
              </a:rPr>
              <a:t>confrontation.</a:t>
            </a:r>
            <a:endParaRPr 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09194820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800" b="1" dirty="0"/>
              <a:t>Amass nuclear weapons in Turkey, primed and aimed at the USSR. Show Moscow that the US will not back down and is prepared to fight. Without actually launching a missile, make it clear that the US is displeased and not afraid to retaliate.</a:t>
            </a:r>
            <a:endParaRPr lang="en-GB" sz="1800" b="1" dirty="0"/>
          </a:p>
        </p:txBody>
      </p:sp>
      <p:sp>
        <p:nvSpPr>
          <p:cNvPr id="3" name="Rectangle 2"/>
          <p:cNvSpPr/>
          <p:nvPr/>
        </p:nvSpPr>
        <p:spPr>
          <a:xfrm>
            <a:off x="251520" y="1975809"/>
            <a:ext cx="4392488" cy="3139321"/>
          </a:xfrm>
          <a:prstGeom prst="rect">
            <a:avLst/>
          </a:prstGeom>
        </p:spPr>
        <p:txBody>
          <a:bodyPr wrap="square">
            <a:spAutoFit/>
          </a:bodyPr>
          <a:lstStyle/>
          <a:p>
            <a:pPr lvl="1">
              <a:buFont typeface="Wingdings" panose="05000000000000000000" pitchFamily="2" charset="2"/>
              <a:buChar char="Ø"/>
            </a:pPr>
            <a:r>
              <a:rPr lang="en-US" dirty="0">
                <a:latin typeface="Arial" panose="020B0604020202020204" pitchFamily="34" charset="0"/>
                <a:cs typeface="Arial" panose="020B0604020202020204" pitchFamily="34" charset="0"/>
              </a:rPr>
              <a:t>Returns the show of force demonstrated by the weapons in Cuba.</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Does not directly bring on the risks associated with beginning a nuclear conflict.</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Does not directly result in casualties.</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Warns the Soviets to discontinue nuclear posturing or risk a strike on Moscow.</a:t>
            </a:r>
          </a:p>
        </p:txBody>
      </p:sp>
      <p:sp>
        <p:nvSpPr>
          <p:cNvPr id="5" name="Rectangle 4"/>
          <p:cNvSpPr/>
          <p:nvPr/>
        </p:nvSpPr>
        <p:spPr>
          <a:xfrm>
            <a:off x="4499992" y="1975809"/>
            <a:ext cx="4355976" cy="3693319"/>
          </a:xfrm>
          <a:prstGeom prst="rect">
            <a:avLst/>
          </a:prstGeom>
        </p:spPr>
        <p:txBody>
          <a:bodyPr wrap="square">
            <a:spAutoFit/>
          </a:bodyPr>
          <a:lstStyle/>
          <a:p>
            <a:pPr lvl="1">
              <a:buFont typeface="Wingdings" panose="05000000000000000000" pitchFamily="2" charset="2"/>
              <a:buChar char="Ø"/>
            </a:pPr>
            <a:r>
              <a:rPr lang="en-US" dirty="0">
                <a:latin typeface="Arial" panose="020B0604020202020204" pitchFamily="34" charset="0"/>
                <a:cs typeface="Arial" panose="020B0604020202020204" pitchFamily="34" charset="0"/>
              </a:rPr>
              <a:t>By threatening the USSR, could result in an accelerated security dilemma and a potential preemptive Soviet nuclear strike.</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By escalating rather than diffusing the situation, could lead into a nuclear war.</a:t>
            </a:r>
          </a:p>
          <a:p>
            <a:pPr lvl="1">
              <a:buFont typeface="Wingdings" panose="05000000000000000000" pitchFamily="2" charset="2"/>
              <a:buChar char="Ø"/>
            </a:pPr>
            <a:r>
              <a:rPr lang="en-US" dirty="0">
                <a:latin typeface="Arial" panose="020B0604020202020204" pitchFamily="34" charset="0"/>
                <a:cs typeface="Arial" panose="020B0604020202020204" pitchFamily="34" charset="0"/>
              </a:rPr>
              <a:t>Places Turkey at the heart of the conflict. Endangers Turkish citizens and potentially reduces international legitimacy in the eyes of an international community sympathetic to Turkey’s plight.</a:t>
            </a:r>
          </a:p>
        </p:txBody>
      </p:sp>
    </p:spTree>
    <p:extLst>
      <p:ext uri="{BB962C8B-B14F-4D97-AF65-F5344CB8AC3E}">
        <p14:creationId xmlns:p14="http://schemas.microsoft.com/office/powerpoint/2010/main" val="146002555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73203"/>
            <a:ext cx="4392488" cy="4247317"/>
          </a:xfrm>
          <a:prstGeom prst="rect">
            <a:avLst/>
          </a:prstGeom>
        </p:spPr>
        <p:txBody>
          <a:bodyPr wrap="square">
            <a:spAutoFit/>
          </a:bodyPr>
          <a:lstStyle/>
          <a:p>
            <a:pPr>
              <a:buFont typeface="Wingdings" panose="05000000000000000000" pitchFamily="2" charset="2"/>
              <a:buChar char="Ø"/>
            </a:pPr>
            <a:r>
              <a:rPr lang="en-US" dirty="0">
                <a:latin typeface="Arial" panose="020B0604020202020204" pitchFamily="34" charset="0"/>
                <a:cs typeface="Arial" panose="020B0604020202020204" pitchFamily="34" charset="0"/>
              </a:rPr>
              <a:t>Imagine you are the Prime Minister of Great Britain in the years before the outbreak of World War II. Hitler is amassing power in Germany and making aggressive moves and claims. In 1938, he claims that 3.5 million ethnic Germans living in the </a:t>
            </a:r>
            <a:r>
              <a:rPr lang="en-US" dirty="0" err="1">
                <a:latin typeface="Arial" panose="020B0604020202020204" pitchFamily="34" charset="0"/>
                <a:cs typeface="Arial" panose="020B0604020202020204" pitchFamily="34" charset="0"/>
              </a:rPr>
              <a:t>Sudentenland</a:t>
            </a:r>
            <a:r>
              <a:rPr lang="en-US" dirty="0">
                <a:latin typeface="Arial" panose="020B0604020202020204" pitchFamily="34" charset="0"/>
                <a:cs typeface="Arial" panose="020B0604020202020204" pitchFamily="34" charset="0"/>
              </a:rPr>
              <a:t>, in Czechoslovakia, are being persecuted by the Czechoslovakian government. It is clear that Hitler seeks to annex the Sudetenland and incorporate it into Germany, and may invade Czechoslovakia if he is not </a:t>
            </a:r>
            <a:r>
              <a:rPr lang="en-US">
                <a:latin typeface="Arial" panose="020B0604020202020204" pitchFamily="34" charset="0"/>
                <a:cs typeface="Arial" panose="020B0604020202020204" pitchFamily="34" charset="0"/>
              </a:rPr>
              <a:t>satisfied</a:t>
            </a:r>
            <a:r>
              <a:rPr lang="en-US" smtClean="0">
                <a:latin typeface="Arial" panose="020B0604020202020204" pitchFamily="34" charset="0"/>
                <a:cs typeface="Arial" panose="020B0604020202020204" pitchFamily="34" charset="0"/>
              </a:rPr>
              <a:t>.</a:t>
            </a:r>
          </a:p>
          <a:p>
            <a:pPr>
              <a:buFont typeface="Wingdings" panose="05000000000000000000" pitchFamily="2" charset="2"/>
              <a:buChar char="Ø"/>
            </a:pPr>
            <a:r>
              <a:rPr lang="en-US" smtClean="0">
                <a:latin typeface="Arial" panose="020B0604020202020204" pitchFamily="34" charset="0"/>
                <a:cs typeface="Arial" panose="020B0604020202020204" pitchFamily="34" charset="0"/>
              </a:rPr>
              <a:t> </a:t>
            </a:r>
            <a:r>
              <a:rPr lang="en-US" dirty="0">
                <a:latin typeface="Arial" panose="020B0604020202020204" pitchFamily="34" charset="0"/>
                <a:cs typeface="Arial" panose="020B0604020202020204" pitchFamily="34" charset="0"/>
              </a:rPr>
              <a:t>In meeting with other senior European officials, what do you advise?</a:t>
            </a:r>
          </a:p>
        </p:txBody>
      </p:sp>
      <p:sp>
        <p:nvSpPr>
          <p:cNvPr id="4" name="Rectangle 3"/>
          <p:cNvSpPr/>
          <p:nvPr/>
        </p:nvSpPr>
        <p:spPr>
          <a:xfrm>
            <a:off x="4644008" y="1273203"/>
            <a:ext cx="4283968" cy="5478423"/>
          </a:xfrm>
          <a:prstGeom prst="rect">
            <a:avLst/>
          </a:prstGeom>
        </p:spPr>
        <p:txBody>
          <a:bodyPr wrap="square">
            <a:spAutoFit/>
          </a:bodyPr>
          <a:lstStyle/>
          <a:p>
            <a:pPr>
              <a:buFont typeface="Wingdings" panose="05000000000000000000" pitchFamily="2" charset="2"/>
              <a:buChar char="Ø"/>
            </a:pPr>
            <a:r>
              <a:rPr lang="en-US" sz="1400" dirty="0">
                <a:latin typeface="Arial" panose="020B0604020202020204" pitchFamily="34" charset="0"/>
                <a:cs typeface="Arial" panose="020B0604020202020204" pitchFamily="34" charset="0"/>
                <a:hlinkClick r:id="rId2" action="ppaction://hlinksldjump"/>
              </a:rPr>
              <a:t>Grant the Sudetenland to Hitler</a:t>
            </a:r>
            <a:r>
              <a:rPr lang="en-US" sz="1400" dirty="0">
                <a:latin typeface="Arial" panose="020B0604020202020204" pitchFamily="34" charset="0"/>
                <a:cs typeface="Arial" panose="020B0604020202020204" pitchFamily="34" charset="0"/>
              </a:rPr>
              <a:t>. It is too dangerous to risk a German invasion of Czechoslovakia. While it may not seem desirable, it is the wisest path under the circumstances.</a:t>
            </a:r>
          </a:p>
          <a:p>
            <a:pPr>
              <a:buFont typeface="Wingdings" panose="05000000000000000000" pitchFamily="2" charset="2"/>
              <a:buChar char="Ø"/>
            </a:pPr>
            <a:r>
              <a:rPr lang="en-US" sz="1400" dirty="0">
                <a:latin typeface="Arial" panose="020B0604020202020204" pitchFamily="34" charset="0"/>
                <a:cs typeface="Arial" panose="020B0604020202020204" pitchFamily="34" charset="0"/>
                <a:hlinkClick r:id="rId3" action="ppaction://hlinksldjump"/>
              </a:rPr>
              <a:t>Refuse outright</a:t>
            </a:r>
            <a:r>
              <a:rPr lang="en-US" sz="1400" dirty="0">
                <a:latin typeface="Arial" panose="020B0604020202020204" pitchFamily="34" charset="0"/>
                <a:cs typeface="Arial" panose="020B0604020202020204" pitchFamily="34" charset="0"/>
              </a:rPr>
              <a:t>. Ignore Hitler’s demands. He has no right to violate Czechoslovakian sovereignty, and no legitimate claim to the Sudetenland. The demand is not worth serious consideration.</a:t>
            </a:r>
          </a:p>
          <a:p>
            <a:pPr>
              <a:buFont typeface="Wingdings" panose="05000000000000000000" pitchFamily="2" charset="2"/>
              <a:buChar char="Ø"/>
            </a:pPr>
            <a:r>
              <a:rPr lang="en-US" sz="1400" dirty="0">
                <a:latin typeface="Arial" panose="020B0604020202020204" pitchFamily="34" charset="0"/>
                <a:cs typeface="Arial" panose="020B0604020202020204" pitchFamily="34" charset="0"/>
                <a:hlinkClick r:id="rId4" action="ppaction://hlinksldjump"/>
              </a:rPr>
              <a:t>Refuse Hitler’s demand and mobilize troops</a:t>
            </a:r>
            <a:r>
              <a:rPr lang="en-US" sz="1400" dirty="0">
                <a:latin typeface="Arial" panose="020B0604020202020204" pitchFamily="34" charset="0"/>
                <a:cs typeface="Arial" panose="020B0604020202020204" pitchFamily="34" charset="0"/>
              </a:rPr>
              <a:t>. Warn Hitler that an invasion of Czechoslovakia will meet with swift and massive retaliation, and prepare for war.</a:t>
            </a:r>
          </a:p>
          <a:p>
            <a:pPr>
              <a:buFont typeface="Wingdings" panose="05000000000000000000" pitchFamily="2" charset="2"/>
              <a:buChar char="Ø"/>
            </a:pPr>
            <a:r>
              <a:rPr lang="en-US" sz="1400" dirty="0">
                <a:latin typeface="Arial" panose="020B0604020202020204" pitchFamily="34" charset="0"/>
                <a:cs typeface="Arial" panose="020B0604020202020204" pitchFamily="34" charset="0"/>
                <a:hlinkClick r:id="rId5" action="ppaction://hlinksldjump"/>
              </a:rPr>
              <a:t>Refuse Hitler’s demands and offer compensation. </a:t>
            </a:r>
            <a:r>
              <a:rPr lang="en-US" sz="1400" dirty="0">
                <a:latin typeface="Arial" panose="020B0604020202020204" pitchFamily="34" charset="0"/>
                <a:cs typeface="Arial" panose="020B0604020202020204" pitchFamily="34" charset="0"/>
              </a:rPr>
              <a:t>Use the carrot rather than the stick. Try to strike a deal in which substantial incentives are provided if Hitler does not invade Czechoslovakia, perhaps in the form of aid, favorable trade terms, or favorable settlement of other disputes.</a:t>
            </a:r>
          </a:p>
          <a:p>
            <a:pPr>
              <a:buFont typeface="Wingdings" panose="05000000000000000000" pitchFamily="2" charset="2"/>
              <a:buChar char="Ø"/>
            </a:pPr>
            <a:r>
              <a:rPr lang="en-US" sz="1400" dirty="0">
                <a:latin typeface="Arial" panose="020B0604020202020204" pitchFamily="34" charset="0"/>
                <a:cs typeface="Arial" panose="020B0604020202020204" pitchFamily="34" charset="0"/>
                <a:hlinkClick r:id="rId6" action="ppaction://hlinksldjump"/>
              </a:rPr>
              <a:t>Invade Germany. </a:t>
            </a:r>
            <a:r>
              <a:rPr lang="en-US" sz="1400" dirty="0">
                <a:latin typeface="Arial" panose="020B0604020202020204" pitchFamily="34" charset="0"/>
                <a:cs typeface="Arial" panose="020B0604020202020204" pitchFamily="34" charset="0"/>
              </a:rPr>
              <a:t>It is clear that Hitler is preparing for war whether or not he receives the Sudetenland. Since granting Hitler a piece of Czechoslovakian territory is unacceptable, but not doing so will lead immediately to war, it is best to strike preemptively and try to damage German military capacity before Germany tries to fight.</a:t>
            </a:r>
          </a:p>
        </p:txBody>
      </p:sp>
    </p:spTree>
    <p:extLst>
      <p:ext uri="{BB962C8B-B14F-4D97-AF65-F5344CB8AC3E}">
        <p14:creationId xmlns:p14="http://schemas.microsoft.com/office/powerpoint/2010/main" val="386630895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Grant the Sudetenland to Hitler. It is too dangerous to risk a German invasion of Czechoslovakia. While it may not seem desirable, it is the wisest path under the circumstances.</a:t>
            </a:r>
            <a:endParaRPr lang="en-GB" b="1" dirty="0"/>
          </a:p>
        </p:txBody>
      </p:sp>
      <p:sp>
        <p:nvSpPr>
          <p:cNvPr id="3" name="Rectangle 2"/>
          <p:cNvSpPr/>
          <p:nvPr/>
        </p:nvSpPr>
        <p:spPr>
          <a:xfrm>
            <a:off x="251520" y="2060848"/>
            <a:ext cx="4320480" cy="2554545"/>
          </a:xfrm>
          <a:prstGeom prst="rect">
            <a:avLst/>
          </a:prstGeom>
        </p:spPr>
        <p:txBody>
          <a:bodyPr wrap="square">
            <a:spAutoFit/>
          </a:bodyPr>
          <a:lstStyle/>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If Sudetenland is Hitler’s only desire, granting it could eliminate the risk of a German invasion.</a:t>
            </a:r>
          </a:p>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Hitler is dangerous, and keeping him happy may prevent him from doing anything that could damage a fragile Europe.</a:t>
            </a:r>
          </a:p>
        </p:txBody>
      </p:sp>
      <p:sp>
        <p:nvSpPr>
          <p:cNvPr id="5" name="Rectangle 4"/>
          <p:cNvSpPr/>
          <p:nvPr/>
        </p:nvSpPr>
        <p:spPr>
          <a:xfrm>
            <a:off x="4572000" y="2045214"/>
            <a:ext cx="4355976" cy="2554545"/>
          </a:xfrm>
          <a:prstGeom prst="rect">
            <a:avLst/>
          </a:prstGeom>
        </p:spPr>
        <p:txBody>
          <a:bodyPr wrap="square">
            <a:spAutoFit/>
          </a:bodyPr>
          <a:lstStyle/>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Violates Czechoslovakian sovereignty by granting legally held territory without permission.</a:t>
            </a:r>
          </a:p>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May just feed Hitler’s desire for more land and power.</a:t>
            </a:r>
          </a:p>
          <a:p>
            <a:pPr lvl="1">
              <a:buFont typeface="Wingdings" panose="05000000000000000000" pitchFamily="2" charset="2"/>
              <a:buChar char="Ø"/>
            </a:pPr>
            <a:r>
              <a:rPr lang="en-US" sz="2000" dirty="0">
                <a:latin typeface="Arial" panose="020B0604020202020204" pitchFamily="34" charset="0"/>
                <a:cs typeface="Arial" panose="020B0604020202020204" pitchFamily="34" charset="0"/>
              </a:rPr>
              <a:t>Strengthens an aggressive Germany and weakens an important German neighbor.</a:t>
            </a:r>
          </a:p>
        </p:txBody>
      </p:sp>
    </p:spTree>
    <p:extLst>
      <p:ext uri="{BB962C8B-B14F-4D97-AF65-F5344CB8AC3E}">
        <p14:creationId xmlns:p14="http://schemas.microsoft.com/office/powerpoint/2010/main" val="31095245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dirty="0"/>
              <a:t>Refuse outright. Ignore Hitler’s demands. He has no right to violate Czechoslovakian sovereignty, and no legitimate claim to the Sudetenland. The demand is not worth serious consideration.</a:t>
            </a:r>
            <a:endParaRPr lang="en-GB" dirty="0"/>
          </a:p>
        </p:txBody>
      </p:sp>
      <p:sp>
        <p:nvSpPr>
          <p:cNvPr id="4" name="Rectangle 3"/>
          <p:cNvSpPr/>
          <p:nvPr/>
        </p:nvSpPr>
        <p:spPr>
          <a:xfrm>
            <a:off x="293250" y="2015199"/>
            <a:ext cx="4278750" cy="3717941"/>
          </a:xfrm>
          <a:prstGeom prst="rect">
            <a:avLst/>
          </a:prstGeom>
        </p:spPr>
        <p:txBody>
          <a:bodyPr wrap="square">
            <a:spAutoFit/>
          </a:bodyPr>
          <a:lstStyle/>
          <a:p>
            <a:pPr lvl="1" indent="-285750">
              <a:spcBef>
                <a:spcPct val="20000"/>
              </a:spcBef>
              <a:spcAft>
                <a:spcPts val="600"/>
              </a:spcAft>
              <a:buClr>
                <a:srgbClr val="DADADA"/>
              </a:buClr>
              <a:buSzPct val="70000"/>
              <a:buFont typeface="Wingdings" panose="05000000000000000000" pitchFamily="2" charset="2"/>
              <a:buChar char="Ø"/>
            </a:pPr>
            <a:r>
              <a:rPr lang="en-US" sz="2400" dirty="0">
                <a:latin typeface="Arial" panose="020B0604020202020204" pitchFamily="34" charset="0"/>
                <a:cs typeface="Arial" panose="020B0604020202020204" pitchFamily="34" charset="0"/>
              </a:rPr>
              <a:t>Avoids violating Czechoslovakian territory.</a:t>
            </a:r>
          </a:p>
          <a:p>
            <a:pPr lvl="1" indent="-285750">
              <a:spcBef>
                <a:spcPct val="20000"/>
              </a:spcBef>
              <a:spcAft>
                <a:spcPts val="600"/>
              </a:spcAft>
              <a:buClr>
                <a:srgbClr val="DADADA"/>
              </a:buClr>
              <a:buSzPct val="70000"/>
              <a:buFont typeface="Wingdings" panose="05000000000000000000" pitchFamily="2" charset="2"/>
              <a:buChar char="Ø"/>
            </a:pPr>
            <a:r>
              <a:rPr lang="en-US" sz="2400" dirty="0">
                <a:latin typeface="Arial" panose="020B0604020202020204" pitchFamily="34" charset="0"/>
                <a:cs typeface="Arial" panose="020B0604020202020204" pitchFamily="34" charset="0"/>
              </a:rPr>
              <a:t>Sends a message that Europe will not be bullied by Germany’s belligerent and baseless </a:t>
            </a:r>
            <a:r>
              <a:rPr lang="en-US" sz="2400" dirty="0" smtClean="0">
                <a:latin typeface="Arial" panose="020B0604020202020204" pitchFamily="34" charset="0"/>
                <a:cs typeface="Arial" panose="020B0604020202020204" pitchFamily="34" charset="0"/>
              </a:rPr>
              <a:t>demands.</a:t>
            </a:r>
            <a:endParaRPr lang="en-US" sz="2400" dirty="0">
              <a:latin typeface="Arial" panose="020B0604020202020204" pitchFamily="34" charset="0"/>
              <a:cs typeface="Arial" panose="020B0604020202020204" pitchFamily="34" charset="0"/>
            </a:endParaRPr>
          </a:p>
          <a:p>
            <a:pPr lvl="1" indent="-285750">
              <a:spcBef>
                <a:spcPct val="20000"/>
              </a:spcBef>
              <a:spcAft>
                <a:spcPts val="600"/>
              </a:spcAft>
              <a:buClr>
                <a:srgbClr val="DADADA"/>
              </a:buClr>
              <a:buSzPct val="70000"/>
              <a:buFont typeface="Wingdings" panose="05000000000000000000" pitchFamily="2" charset="2"/>
              <a:buChar char="Ø"/>
            </a:pPr>
            <a:r>
              <a:rPr lang="en-US" sz="2400" dirty="0">
                <a:latin typeface="Arial" panose="020B0604020202020204" pitchFamily="34" charset="0"/>
                <a:cs typeface="Arial" panose="020B0604020202020204" pitchFamily="34" charset="0"/>
              </a:rPr>
              <a:t>Avoids strengthening an already aggressive Germany.</a:t>
            </a:r>
          </a:p>
        </p:txBody>
      </p:sp>
      <p:sp>
        <p:nvSpPr>
          <p:cNvPr id="5" name="Rectangle 4"/>
          <p:cNvSpPr/>
          <p:nvPr/>
        </p:nvSpPr>
        <p:spPr>
          <a:xfrm>
            <a:off x="4572000" y="1988840"/>
            <a:ext cx="4355976" cy="3785652"/>
          </a:xfrm>
          <a:prstGeom prst="rect">
            <a:avLst/>
          </a:prstGeom>
        </p:spPr>
        <p:txBody>
          <a:bodyPr wrap="square">
            <a:spAutoFit/>
          </a:bodyPr>
          <a:lstStyle/>
          <a:p>
            <a:pPr lvl="1">
              <a:buFont typeface="Wingdings" panose="05000000000000000000" pitchFamily="2" charset="2"/>
              <a:buChar char="Ø"/>
            </a:pPr>
            <a:r>
              <a:rPr lang="en-US" sz="2400" dirty="0">
                <a:latin typeface="Arial" panose="020B0604020202020204" pitchFamily="34" charset="0"/>
                <a:cs typeface="Arial" panose="020B0604020202020204" pitchFamily="34" charset="0"/>
              </a:rPr>
              <a:t>Could cause Hitler to invade Czechoslovakia and take the disputed territory by force.</a:t>
            </a:r>
          </a:p>
          <a:p>
            <a:pPr lvl="1">
              <a:buFont typeface="Wingdings" panose="05000000000000000000" pitchFamily="2" charset="2"/>
              <a:buChar char="Ø"/>
            </a:pPr>
            <a:r>
              <a:rPr lang="en-US" sz="2400" dirty="0">
                <a:latin typeface="Arial" panose="020B0604020202020204" pitchFamily="34" charset="0"/>
                <a:cs typeface="Arial" panose="020B0604020202020204" pitchFamily="34" charset="0"/>
              </a:rPr>
              <a:t>Could anger Hitler, leading him to seek more than just the Sudetenland.</a:t>
            </a:r>
          </a:p>
          <a:p>
            <a:pPr lvl="1">
              <a:buFont typeface="Wingdings" panose="05000000000000000000" pitchFamily="2" charset="2"/>
              <a:buChar char="Ø"/>
            </a:pPr>
            <a:r>
              <a:rPr lang="en-US" sz="2400" dirty="0">
                <a:latin typeface="Arial" panose="020B0604020202020204" pitchFamily="34" charset="0"/>
                <a:cs typeface="Arial" panose="020B0604020202020204" pitchFamily="34" charset="0"/>
              </a:rPr>
              <a:t>Likely eliminates the possibility of future cooperation with Hitler.</a:t>
            </a:r>
          </a:p>
        </p:txBody>
      </p:sp>
    </p:spTree>
    <p:extLst>
      <p:ext uri="{BB962C8B-B14F-4D97-AF65-F5344CB8AC3E}">
        <p14:creationId xmlns:p14="http://schemas.microsoft.com/office/powerpoint/2010/main" val="25853305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FFFFFF"/>
      </a:dk1>
      <a:lt1>
        <a:srgbClr val="FFFFFF"/>
      </a:lt1>
      <a:dk2>
        <a:srgbClr val="1F497D"/>
      </a:dk2>
      <a:lt2>
        <a:srgbClr val="0E5889"/>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222</TotalTime>
  <Words>1863</Words>
  <Application>Microsoft Office PowerPoint</Application>
  <PresentationFormat>On-screen Show (4:3)</PresentationFormat>
  <Paragraphs>82</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Custom Design</vt:lpstr>
      <vt:lpstr>PowerPoint Presentation</vt:lpstr>
      <vt:lpstr>PowerPoint Presentation</vt:lpstr>
      <vt:lpstr>Stand by and wait for the USSR to make its move. It is too dangerous to strike first, and you imagine that the Soviets are just bluffing.</vt:lpstr>
      <vt:lpstr>Strike Moscow with a nuclear weapon. This is the most aggressive move by the Soviets yet, and the stakes are too high to stand back and wait. You must act quickly, attempt to destroy retaliatory will and capacity, and make it clear that the US will not back down.</vt:lpstr>
      <vt:lpstr> Send a naval blockade to Cuba. Surround the island with ships. Without beginning a nuclear conflict, send the message that the USSR’s actions will not be tolerated.</vt:lpstr>
      <vt:lpstr>Amass nuclear weapons in Turkey, primed and aimed at the USSR. Show Moscow that the US will not back down and is prepared to fight. Without actually launching a missile, make it clear that the US is displeased and not afraid to retaliate.</vt:lpstr>
      <vt:lpstr>PowerPoint Presentation</vt:lpstr>
      <vt:lpstr>Grant the Sudetenland to Hitler. It is too dangerous to risk a German invasion of Czechoslovakia. While it may not seem desirable, it is the wisest path under the circumstances.</vt:lpstr>
      <vt:lpstr>Refuse outright. Ignore Hitler’s demands. He has no right to violate Czechoslovakian sovereignty, and no legitimate claim to the Sudetenland. The demand is not worth serious consideration.</vt:lpstr>
      <vt:lpstr>Refuse Hitler’s demand and mobilize troops. Warn Hitler that an invasion of Czechoslovakia will meet with swift and massive retaliation, and prepare for war.</vt:lpstr>
      <vt:lpstr>Refuse Hitler’s demands and offer compensation. Use the carrot rather than the stick. Try to strike a deal in which substantial incentives are provided if Hitler does not invade Czechoslovakia, perhaps in the form of aid, favorable trade terms, or favorable settlement of other disputes.</vt:lpstr>
      <vt:lpstr>Invade Germany. It is clear that Hitler is preparing for war whether or not he receives the Sudetenland. Since granting Hitler a piece of Czech territory is unacceptable, but not doing so will lead immediately to war, it is best to strike preemptively and try to damage German military capacity before Germany tries to fight.</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27</cp:revision>
  <dcterms:created xsi:type="dcterms:W3CDTF">2015-02-02T15:42:32Z</dcterms:created>
  <dcterms:modified xsi:type="dcterms:W3CDTF">2015-02-06T16:34:03Z</dcterms:modified>
</cp:coreProperties>
</file>